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8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9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21"/>
    <p:sldId id="258" r:id="rId22"/>
    <p:sldId id="262" r:id="rId4"/>
    <p:sldId id="326" r:id="rId3"/>
    <p:sldId id="331" r:id="rId23"/>
    <p:sldId id="261" r:id="rId34"/>
    <p:sldId id="338" r:id="rId5"/>
    <p:sldId id="333" r:id="rId6"/>
    <p:sldId id="332" r:id="rId24"/>
    <p:sldId id="264" r:id="rId25"/>
    <p:sldId id="274" r:id="rId26"/>
    <p:sldId id="310" r:id="rId7"/>
    <p:sldId id="334" r:id="rId8"/>
    <p:sldId id="268" r:id="rId28"/>
    <p:sldId id="269" r:id="rId29"/>
    <p:sldId id="329" r:id="rId9"/>
    <p:sldId id="271" r:id="rId27"/>
    <p:sldId id="272" r:id="rId32"/>
    <p:sldId id="265" r:id="rId10"/>
    <p:sldId id="266" r:id="rId35"/>
    <p:sldId id="273" r:id="rId11"/>
    <p:sldId id="275" r:id="rId30"/>
    <p:sldId id="276" r:id="rId12"/>
    <p:sldId id="277" r:id="rId31"/>
    <p:sldId id="278" r:id="rId13"/>
    <p:sldId id="279" r:id="rId33"/>
    <p:sldId id="280" r:id="rId14"/>
    <p:sldId id="281" r:id="rId15"/>
    <p:sldId id="282" r:id="rId36"/>
    <p:sldId id="283" r:id="rId17"/>
    <p:sldId id="287" r:id="rId38"/>
    <p:sldId id="286" r:id="rId18"/>
    <p:sldId id="284" r:id="rId37"/>
    <p:sldId id="288" r:id="rId20"/>
    <p:sldId id="291" r:id="rId19"/>
    <p:sldId id="336" r:id="rId16"/>
    <p:sldId id="290" r:id="rId39"/>
  </p:sldIdLst>
  <p:sldSz cx="12192000" cy="6858000"/>
  <p:notesSz cx="6858000" cy="12192000"/>
  <p:embeddedFontLst>
    <p:embeddedFont>
      <p:font typeface="IBM Plex Mono" panose="020B0509050203000203" pitchFamily="49" charset="77"/>
      <p:regular r:id="rId41"/>
      <p:bold r:id="rId42"/>
      <p:italic r:id="rId43"/>
      <p:boldItalic r:id="rId4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. Problem" id="{0495879C-EEB3-412A-9F8C-C704A2427197}">
          <p14:sldIdLst>
            <p14:sldId id="256"/>
            <p14:sldId id="257"/>
            <p14:sldId id="258"/>
            <p14:sldId id="262"/>
            <p14:sldId id="326"/>
            <p14:sldId id="331"/>
            <p14:sldId id="261"/>
          </p14:sldIdLst>
        </p14:section>
        <p14:section name="2. Czym jest japko" id="{022033EC-A259-4435-8FD3-CE8F8A01EA38}">
          <p14:sldIdLst>
            <p14:sldId id="338"/>
            <p14:sldId id="333"/>
            <p14:sldId id="332"/>
            <p14:sldId id="264"/>
            <p14:sldId id="274"/>
          </p14:sldIdLst>
        </p14:section>
        <p14:section name="3. Jak to działa" id="{0D8523B9-50A0-4930-9931-2CFB5B621442}">
          <p14:sldIdLst>
            <p14:sldId id="310"/>
            <p14:sldId id="334"/>
            <p14:sldId id="268"/>
            <p14:sldId id="269"/>
            <p14:sldId id="329"/>
            <p14:sldId id="271"/>
            <p14:sldId id="272"/>
          </p14:sldIdLst>
        </p14:section>
        <p14:section name="4. Wdrożenie: MIKRO MAKRO METROPOLIA" id="{38E7B645-DB1F-4868-BEBF-40613531ADB3}">
          <p14:sldIdLst>
            <p14:sldId id="265"/>
            <p14:sldId id="266"/>
            <p14:sldId id="273"/>
            <p14:sldId id="275"/>
            <p14:sldId id="276"/>
            <p14:sldId id="277"/>
            <p14:sldId id="278"/>
          </p14:sldIdLst>
        </p14:section>
        <p14:section name="5. Ekonomia" id="{25A13BA2-8EF1-4CCC-B5BC-82B8FFCE9377}">
          <p14:sldIdLst>
            <p14:sldId id="279"/>
            <p14:sldId id="280"/>
            <p14:sldId id="281"/>
            <p14:sldId id="282"/>
            <p14:sldId id="283"/>
          </p14:sldIdLst>
        </p14:section>
        <p14:section name="6. Wpływ i skala" id="{B4006C01-DAB8-4C1F-8A05-8A85FE34A1CC}">
          <p14:sldIdLst>
            <p14:sldId id="287"/>
            <p14:sldId id="286"/>
            <p14:sldId id="284"/>
            <p14:sldId id="288"/>
          </p14:sldIdLst>
        </p14:section>
        <p14:section name="7. Zespół i kontakt" id="{E65A8055-D1CD-4A03-B474-1A84436C7E8C}">
          <p14:sldIdLst>
            <p14:sldId id="291"/>
            <p14:sldId id="336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519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200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E5E5E"/>
                </a:solidFill>
                <a:latin typeface="+mn-lt"/>
              </a:defRPr>
            </a:pPr>
            <a:r>
              <a:rPr lang="en-GB" sz="1200" b="0" i="0" u="none" strike="noStrike" dirty="0" err="1">
                <a:solidFill>
                  <a:srgbClr val="5E5E5E"/>
                </a:solidFill>
                <a:latin typeface="+mn-lt"/>
              </a:rPr>
              <a:t>wydatki</a:t>
            </a:r>
            <a:r>
              <a:rPr lang="en-GB" sz="1200" b="0" i="0" u="none" strike="noStrike" dirty="0">
                <a:solidFill>
                  <a:srgbClr val="5E5E5E"/>
                </a:solidFill>
                <a:latin typeface="+mn-lt"/>
              </a:rPr>
              <a:t> </a:t>
            </a:r>
            <a:r>
              <a:rPr lang="en-GB" sz="1200" b="0" i="0" u="none" strike="noStrike" dirty="0" err="1">
                <a:solidFill>
                  <a:srgbClr val="5E5E5E"/>
                </a:solidFill>
                <a:latin typeface="+mn-lt"/>
              </a:rPr>
              <a:t>na</a:t>
            </a:r>
            <a:r>
              <a:rPr lang="en-GB" sz="1200" b="0" i="0" u="none" strike="noStrike" dirty="0">
                <a:solidFill>
                  <a:srgbClr val="5E5E5E"/>
                </a:solidFill>
                <a:latin typeface="+mn-lt"/>
              </a:rPr>
              <a:t> </a:t>
            </a:r>
            <a:r>
              <a:rPr lang="en-GB" sz="1200" b="0" i="0" u="none" strike="noStrike" dirty="0" err="1">
                <a:solidFill>
                  <a:srgbClr val="5E5E5E"/>
                </a:solidFill>
                <a:latin typeface="+mn-lt"/>
              </a:rPr>
              <a:t>eko</a:t>
            </a:r>
            <a:r>
              <a:rPr lang="en-GB" sz="1200" b="0" i="0" u="none" strike="noStrike" dirty="0">
                <a:solidFill>
                  <a:srgbClr val="5E5E5E"/>
                </a:solidFill>
                <a:latin typeface="+mn-lt"/>
              </a:rPr>
              <a:t> </a:t>
            </a:r>
            <a:r>
              <a:rPr lang="en-GB" sz="1200" b="0" i="0" u="none" strike="noStrike" dirty="0" err="1">
                <a:solidFill>
                  <a:srgbClr val="5E5E5E"/>
                </a:solidFill>
                <a:latin typeface="+mn-lt"/>
              </a:rPr>
              <a:t>na</a:t>
            </a:r>
            <a:r>
              <a:rPr lang="en-GB" sz="1200" b="0" i="0" u="none" strike="noStrike" dirty="0">
                <a:solidFill>
                  <a:srgbClr val="5E5E5E"/>
                </a:solidFill>
                <a:latin typeface="+mn-lt"/>
              </a:rPr>
              <a:t> </a:t>
            </a:r>
            <a:r>
              <a:rPr lang="en-GB" sz="1200" b="0" i="0" u="none" strike="noStrike" dirty="0" err="1">
                <a:solidFill>
                  <a:srgbClr val="5E5E5E"/>
                </a:solidFill>
                <a:latin typeface="+mn-lt"/>
              </a:rPr>
              <a:t>osobę</a:t>
            </a:r>
            <a:r>
              <a:rPr lang="en-GB" sz="1200" b="0" i="0" u="none" strike="noStrike" dirty="0">
                <a:solidFill>
                  <a:srgbClr val="5E5E5E"/>
                </a:solidFill>
                <a:latin typeface="+mn-lt"/>
              </a:rPr>
              <a:t> </a:t>
            </a:r>
            <a:r>
              <a:rPr lang="en-GB" sz="1200" b="0" i="0" u="none" strike="noStrike" dirty="0" err="1">
                <a:solidFill>
                  <a:srgbClr val="5E5E5E"/>
                </a:solidFill>
                <a:latin typeface="+mn-lt"/>
              </a:rPr>
              <a:t>rocznie</a:t>
            </a:r>
            <a:r>
              <a:rPr lang="en-GB" sz="1200" b="0" i="0" u="none" strike="noStrike" dirty="0">
                <a:solidFill>
                  <a:srgbClr val="5E5E5E"/>
                </a:solidFill>
                <a:latin typeface="+mn-lt"/>
              </a:rPr>
              <a:t>, 2024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wydatki na eko na osobę (€)</c:v>
                </c:pt>
              </c:strCache>
            </c:strRef>
          </c:tx>
          <c:spPr>
            <a:solidFill>
              <a:srgbClr val="000000"/>
            </a:solidFill>
            <a:effectLst/>
          </c:spPr>
          <c:invertIfNegative val="0"/>
          <c:dLbls>
            <c:numFmt formatCode="0&quot; €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0" u="none" strike="noStrike">
                    <a:solidFill>
                      <a:srgbClr val="000000"/>
                    </a:solidFill>
                    <a:latin typeface="+mn-lt"/>
                  </a:defRPr>
                </a:pPr>
                <a:endParaRPr lang="en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Polska</c:v>
                </c:pt>
                <c:pt idx="1">
                  <c:v>UE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</c:v>
                </c:pt>
                <c:pt idx="1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AB-3A47-959E-13D72AA4999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4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rolnicy w systemie</c:v>
                </c:pt>
              </c:strCache>
            </c:strRef>
          </c:tx>
          <c:spPr>
            <a:solidFill>
              <a:srgbClr val="00000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+mn-lt"/>
                  </a:defRPr>
                </a:pPr>
                <a:endParaRPr lang="en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rok 1</c:v>
                </c:pt>
                <c:pt idx="1">
                  <c:v>rok 2</c:v>
                </c:pt>
                <c:pt idx="2">
                  <c:v>rok 3</c:v>
                </c:pt>
                <c:pt idx="3">
                  <c:v>rok 4</c:v>
                </c:pt>
                <c:pt idx="4">
                  <c:v>rok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100</c:v>
                </c:pt>
                <c:pt idx="2">
                  <c:v>400</c:v>
                </c:pt>
                <c:pt idx="3">
                  <c:v>1200</c:v>
                </c:pt>
                <c:pt idx="4">
                  <c:v>2500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74-C943-A707-387C7C0CF44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E5E5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5E5E5E"/>
                </a:solidFill>
                <a:latin typeface="+mn-lt"/>
              </a:defRPr>
            </a:pPr>
            <a:r>
              <a:rPr lang="en-GB" sz="1100" b="0" i="0" u="none" strike="noStrike">
                <a:solidFill>
                  <a:srgbClr val="5E5E5E"/>
                </a:solidFill>
                <a:latin typeface="+mn-lt"/>
              </a:rPr>
              <a:t>zboża zużywane w Polsce (ponad 15 z 24–25 mln t na paszę)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mln t zbóż rocznie</c:v>
                </c:pt>
              </c:strCache>
            </c:strRef>
          </c:tx>
          <c:spPr>
            <a:solidFill>
              <a:srgbClr val="000000"/>
            </a:solidFill>
            <a:effectLst/>
          </c:spPr>
          <c:invertIfNegative val="0"/>
          <c:dLbls>
            <c:numFmt formatCode="0.0&quot; mln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0" i="0" u="none" strike="noStrike">
                    <a:solidFill>
                      <a:srgbClr val="000000"/>
                    </a:solidFill>
                    <a:latin typeface="+mn-lt"/>
                  </a:defRPr>
                </a:pPr>
                <a:endParaRPr lang="en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pasza</c:v>
                </c:pt>
                <c:pt idx="1">
                  <c:v>jedzenie dla ludzi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B0-2F42-B817-452D15F98C6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1"/>
          <c:min val="0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udział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0000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2B0-9448-83B7-BE809EFD8F69}"/>
              </c:ext>
            </c:extLst>
          </c:dPt>
          <c:dPt>
            <c:idx val="1"/>
            <c:bubble3D val="0"/>
            <c:spPr>
              <a:solidFill>
                <a:srgbClr val="C8C8C8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2B0-9448-83B7-BE809EFD8F69}"/>
              </c:ext>
            </c:extLst>
          </c:dPt>
          <c:cat>
            <c:strRef>
              <c:f>Sheet1!$A$2:$A$3</c:f>
              <c:strCache>
                <c:ptCount val="2"/>
                <c:pt idx="0">
                  <c:v>tak</c:v>
                </c:pt>
                <c:pt idx="1">
                  <c:v>reszta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38</c:v>
                </c:pt>
                <c:pt idx="1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B0-9448-83B7-BE809EFD8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udział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0000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231-9241-BD6F-1D627BD761F2}"/>
              </c:ext>
            </c:extLst>
          </c:dPt>
          <c:dPt>
            <c:idx val="1"/>
            <c:bubble3D val="0"/>
            <c:spPr>
              <a:solidFill>
                <a:srgbClr val="C8C8C8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231-9241-BD6F-1D627BD761F2}"/>
              </c:ext>
            </c:extLst>
          </c:dPt>
          <c:cat>
            <c:strRef>
              <c:f>Sheet1!$A$2:$A$3</c:f>
              <c:strCache>
                <c:ptCount val="2"/>
                <c:pt idx="0">
                  <c:v>tak</c:v>
                </c:pt>
                <c:pt idx="1">
                  <c:v>reszta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</c:v>
                </c:pt>
                <c:pt idx="1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31-9241-BD6F-1D627BD761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udział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0000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93-264D-B2B5-B408FF85A038}"/>
              </c:ext>
            </c:extLst>
          </c:dPt>
          <c:dPt>
            <c:idx val="1"/>
            <c:bubble3D val="0"/>
            <c:spPr>
              <a:solidFill>
                <a:srgbClr val="C8C8C8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93-264D-B2B5-B408FF85A038}"/>
              </c:ext>
            </c:extLst>
          </c:dPt>
          <c:cat>
            <c:strRef>
              <c:f>Sheet1!$A$2:$A$3</c:f>
              <c:strCache>
                <c:ptCount val="2"/>
                <c:pt idx="0">
                  <c:v>tak</c:v>
                </c:pt>
                <c:pt idx="1">
                  <c:v>reszta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77</c:v>
                </c:pt>
                <c:pt idx="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93-264D-B2B5-B408FF85A0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udział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0000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0E7-1442-93D3-16B1888E3CD6}"/>
              </c:ext>
            </c:extLst>
          </c:dPt>
          <c:dPt>
            <c:idx val="1"/>
            <c:bubble3D val="0"/>
            <c:spPr>
              <a:solidFill>
                <a:srgbClr val="C8C8C8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0E7-1442-93D3-16B1888E3CD6}"/>
              </c:ext>
            </c:extLst>
          </c:dPt>
          <c:cat>
            <c:strRef>
              <c:f>Sheet1!$A$2:$A$3</c:f>
              <c:strCache>
                <c:ptCount val="2"/>
                <c:pt idx="0">
                  <c:v>tak</c:v>
                </c:pt>
                <c:pt idx="1">
                  <c:v>reszta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89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E7-1442-93D3-16B1888E3C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koszyk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0000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5C-8C47-BC2F-1339B44B1692}"/>
              </c:ext>
            </c:extLst>
          </c:dPt>
          <c:dPt>
            <c:idx val="1"/>
            <c:bubble3D val="0"/>
            <c:spPr>
              <a:solidFill>
                <a:srgbClr val="333333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5C-8C47-BC2F-1339B44B1692}"/>
              </c:ext>
            </c:extLst>
          </c:dPt>
          <c:dPt>
            <c:idx val="2"/>
            <c:bubble3D val="0"/>
            <c:spPr>
              <a:solidFill>
                <a:srgbClr val="555555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5C-8C47-BC2F-1339B44B1692}"/>
              </c:ext>
            </c:extLst>
          </c:dPt>
          <c:dPt>
            <c:idx val="3"/>
            <c:bubble3D val="0"/>
            <c:spPr>
              <a:solidFill>
                <a:srgbClr val="777777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5C-8C47-BC2F-1339B44B1692}"/>
              </c:ext>
            </c:extLst>
          </c:dPt>
          <c:dPt>
            <c:idx val="4"/>
            <c:bubble3D val="0"/>
            <c:spPr>
              <a:solidFill>
                <a:srgbClr val="999999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F15C-8C47-BC2F-1339B44B1692}"/>
              </c:ext>
            </c:extLst>
          </c:dPt>
          <c:dPt>
            <c:idx val="5"/>
            <c:bubble3D val="0"/>
            <c:spPr>
              <a:solidFill>
                <a:srgbClr val="BBBBBB"/>
              </a:solidFill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F15C-8C47-BC2F-1339B44B1692}"/>
              </c:ext>
            </c:extLst>
          </c:dPt>
          <c:cat>
            <c:strRef>
              <c:f>Sheet1!$A$2:$A$7</c:f>
              <c:strCache>
                <c:ptCount val="6"/>
                <c:pt idx="0">
                  <c:v>Rolnik</c:v>
                </c:pt>
                <c:pt idx="1">
                  <c:v>Transport</c:v>
                </c:pt>
                <c:pt idx="2">
                  <c:v>Przetworzenie (łuskanie, przemiał)</c:v>
                </c:pt>
                <c:pt idx="3">
                  <c:v>Opakowanie i etykieta</c:v>
                </c:pt>
                <c:pt idx="4">
                  <c:v>Płatność online (1,58% + 0,39 zł)</c:v>
                </c:pt>
                <c:pt idx="5">
                  <c:v>Abonament japko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56.89</c:v>
                </c:pt>
                <c:pt idx="1">
                  <c:v>6.17</c:v>
                </c:pt>
                <c:pt idx="2">
                  <c:v>3.01</c:v>
                </c:pt>
                <c:pt idx="3">
                  <c:v>2</c:v>
                </c:pt>
                <c:pt idx="4">
                  <c:v>1.5</c:v>
                </c:pt>
                <c:pt idx="5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15C-8C47-BC2F-1339B44B1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E5E5E"/>
                </a:solidFill>
                <a:latin typeface="+mn-lt"/>
              </a:defRPr>
            </a:pPr>
            <a:r>
              <a:rPr lang="en-GB" sz="1200" b="0" i="0" u="none" strike="noStrike">
                <a:solidFill>
                  <a:srgbClr val="5E5E5E"/>
                </a:solidFill>
                <a:latin typeface="+mn-lt"/>
              </a:rPr>
              <a:t>emisje uniknięte w roku 5 (t CO₂e)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 CO₂e uniknięte, rok 5</c:v>
                </c:pt>
              </c:strCache>
            </c:strRef>
          </c:tx>
          <c:spPr>
            <a:solidFill>
              <a:srgbClr val="000000"/>
            </a:solidFill>
            <a:effectLst/>
          </c:spPr>
          <c:invertIfNegative val="0"/>
          <c:dLbls>
            <c:numFmt formatCode="#,##0&quot; t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0" i="0" u="none" strike="noStrike">
                    <a:solidFill>
                      <a:srgbClr val="000000"/>
                    </a:solidFill>
                    <a:latin typeface="+mn-lt"/>
                  </a:defRPr>
                </a:pPr>
                <a:endParaRPr lang="en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dieta klientów</c:v>
                </c:pt>
                <c:pt idx="1">
                  <c:v>stołówki</c:v>
                </c:pt>
                <c:pt idx="2">
                  <c:v>mniej marnowania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5876</c:v>
                </c:pt>
                <c:pt idx="1">
                  <c:v>5126</c:v>
                </c:pt>
                <c:pt idx="2">
                  <c:v>1483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D4-D84E-8807-7AF55F0E60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500"/>
          <c:min val="0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6437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Podtytuły do wyboru: 1) Rolnik sprzedaje sam. Miasto odbiera po drodze. 2) Od pola do przystanku. Bez pośrednika. 3) System, nie aplikacja.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żywo: Janek pokazuje Raspberry Pi z kamerą. Zapasowo nagranie 20 s. Model trenujemy sami, analiza na kamerze, bez chmury.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Odwrócenie w liczbach. Dziś 10 ha zbóż idzie do skupu, głównie na paszę. Z japko 4,5 ha zostaje przy zbożach, a reszta karmi ludzi. Milena pomaga przy warzywach i planie upraw. Groch otwiera naraz płatność do strączkowych i ekoschemat za różnorodność.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Polacy kupują od ludzi, którym ufają. Jajka od sąsiada, miód od znajomego, ziemniaki od rodziny ze wsi. japko nie wymyśla nowego zwyczaju. Robi z niego system dla 2,1 mln mieszkańców.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Masa i cena tylko z legalizowanej wagi. Raspberry Pi niczego nie waży, tylko czyta i sprawdza. Stacja ok. 4 880 zł od GZM.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E-ewidencja zabiegów środkami ochrony roślin: obowiązek od 2027 r. (rozp. UE 2023/564, przesunięcie rozp. 2025/2203). Nawożenie dobrowolnie.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SC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  <p:sp>
        <p:nvSpPr>
          <p:cNvPr id="3" name="Text 0"/>
          <p:cNvSpPr/>
          <p:nvPr/>
        </p:nvSpPr>
        <p:spPr>
          <a:xfrm>
            <a:off x="10607040" y="6309360"/>
            <a:ext cx="10332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japko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733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E5E5E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ST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ZERYWNI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07040" y="6309360"/>
            <a:ext cx="10332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japko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733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E5E5E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Mali rolnicy karmią Polskę, ale nie mają drogi do miasta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dziś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1645920" y="1371600"/>
            <a:ext cx="17373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5" name="Text 3"/>
          <p:cNvSpPr txBox="1"/>
          <p:nvPr/>
        </p:nvSpPr>
        <p:spPr>
          <a:xfrm>
            <a:off x="1783080" y="1481328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429000" y="1600200"/>
            <a:ext cx="235458" cy="0"/>
          </a:xfrm>
          <a:prstGeom prst="line">
            <a:avLst/>
          </a:prstGeom>
          <a:noFill/>
          <a:ln w="15875">
            <a:solidFill>
              <a:srgbClr val="5E5E5E"/>
            </a:solidFill>
            <a:prstDash val="solid"/>
            <a:tailEnd type="triangle"/>
          </a:ln>
        </p:spPr>
        <p:txBody>
          <a:bodyPr/>
          <a:lstStyle/>
          <a:p>
            <a:endParaRPr lang="en-PL"/>
          </a:p>
        </p:txBody>
      </p:sp>
      <p:sp>
        <p:nvSpPr>
          <p:cNvPr id="7" name="Shape 5"/>
          <p:cNvSpPr/>
          <p:nvPr/>
        </p:nvSpPr>
        <p:spPr>
          <a:xfrm>
            <a:off x="3710178" y="1371600"/>
            <a:ext cx="17373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8" name="Text 6"/>
          <p:cNvSpPr txBox="1"/>
          <p:nvPr/>
        </p:nvSpPr>
        <p:spPr>
          <a:xfrm>
            <a:off x="3847338" y="1481328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skup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93258" y="1600200"/>
            <a:ext cx="235458" cy="0"/>
          </a:xfrm>
          <a:prstGeom prst="line">
            <a:avLst/>
          </a:prstGeom>
          <a:noFill/>
          <a:ln w="15875">
            <a:solidFill>
              <a:srgbClr val="5E5E5E"/>
            </a:solidFill>
            <a:prstDash val="solid"/>
            <a:tailEnd type="triangle"/>
          </a:ln>
        </p:spPr>
        <p:txBody>
          <a:bodyPr/>
          <a:lstStyle/>
          <a:p>
            <a:endParaRPr lang="en-PL"/>
          </a:p>
        </p:txBody>
      </p:sp>
      <p:sp>
        <p:nvSpPr>
          <p:cNvPr id="10" name="Shape 8"/>
          <p:cNvSpPr/>
          <p:nvPr/>
        </p:nvSpPr>
        <p:spPr>
          <a:xfrm>
            <a:off x="5774436" y="1371600"/>
            <a:ext cx="17373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1" name="Text 9"/>
          <p:cNvSpPr txBox="1"/>
          <p:nvPr/>
        </p:nvSpPr>
        <p:spPr>
          <a:xfrm>
            <a:off x="5911596" y="1481328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hurtownia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557516" y="1600200"/>
            <a:ext cx="235458" cy="0"/>
          </a:xfrm>
          <a:prstGeom prst="line">
            <a:avLst/>
          </a:prstGeom>
          <a:noFill/>
          <a:ln w="15875">
            <a:solidFill>
              <a:srgbClr val="5E5E5E"/>
            </a:solidFill>
            <a:prstDash val="solid"/>
            <a:tailEnd type="triangle"/>
          </a:ln>
        </p:spPr>
        <p:txBody>
          <a:bodyPr/>
          <a:lstStyle/>
          <a:p>
            <a:endParaRPr lang="en-PL"/>
          </a:p>
        </p:txBody>
      </p:sp>
      <p:sp>
        <p:nvSpPr>
          <p:cNvPr id="13" name="Shape 11"/>
          <p:cNvSpPr/>
          <p:nvPr/>
        </p:nvSpPr>
        <p:spPr>
          <a:xfrm>
            <a:off x="7838694" y="1371600"/>
            <a:ext cx="17373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4" name="Text 12"/>
          <p:cNvSpPr txBox="1"/>
          <p:nvPr/>
        </p:nvSpPr>
        <p:spPr>
          <a:xfrm>
            <a:off x="7975854" y="1481328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sieć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621774" y="1600200"/>
            <a:ext cx="235458" cy="0"/>
          </a:xfrm>
          <a:prstGeom prst="line">
            <a:avLst/>
          </a:prstGeom>
          <a:noFill/>
          <a:ln w="15875">
            <a:solidFill>
              <a:srgbClr val="5E5E5E"/>
            </a:solidFill>
            <a:prstDash val="solid"/>
            <a:tailEnd type="triangle"/>
          </a:ln>
        </p:spPr>
        <p:txBody>
          <a:bodyPr/>
          <a:lstStyle/>
          <a:p>
            <a:endParaRPr lang="en-PL"/>
          </a:p>
        </p:txBody>
      </p:sp>
      <p:sp>
        <p:nvSpPr>
          <p:cNvPr id="16" name="Shape 14"/>
          <p:cNvSpPr/>
          <p:nvPr/>
        </p:nvSpPr>
        <p:spPr>
          <a:xfrm>
            <a:off x="9902952" y="1371600"/>
            <a:ext cx="17373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7" name="Text 15"/>
          <p:cNvSpPr txBox="1"/>
          <p:nvPr/>
        </p:nvSpPr>
        <p:spPr>
          <a:xfrm>
            <a:off x="10040112" y="1481328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klient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21031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japko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1645920" y="2011680"/>
            <a:ext cx="1737360" cy="4572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0" name="Text 18"/>
          <p:cNvSpPr txBox="1"/>
          <p:nvPr/>
        </p:nvSpPr>
        <p:spPr>
          <a:xfrm>
            <a:off x="1783080" y="2121408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3429000" y="2240280"/>
            <a:ext cx="2299716" cy="0"/>
          </a:xfrm>
          <a:prstGeom prst="line">
            <a:avLst/>
          </a:prstGeom>
          <a:noFill/>
          <a:ln w="15875">
            <a:solidFill>
              <a:srgbClr val="5E5E5E"/>
            </a:solidFill>
            <a:prstDash val="solid"/>
            <a:tailEnd type="triangle"/>
          </a:ln>
        </p:spPr>
        <p:txBody>
          <a:bodyPr/>
          <a:lstStyle/>
          <a:p>
            <a:endParaRPr lang="en-PL"/>
          </a:p>
        </p:txBody>
      </p:sp>
      <p:sp>
        <p:nvSpPr>
          <p:cNvPr id="22" name="Shape 20"/>
          <p:cNvSpPr/>
          <p:nvPr/>
        </p:nvSpPr>
        <p:spPr>
          <a:xfrm>
            <a:off x="5774436" y="2011680"/>
            <a:ext cx="1737360" cy="4572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3" name="Text 21"/>
          <p:cNvSpPr txBox="1"/>
          <p:nvPr/>
        </p:nvSpPr>
        <p:spPr>
          <a:xfrm>
            <a:off x="5911596" y="2121408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punkt odbioru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7557516" y="2240280"/>
            <a:ext cx="2299716" cy="0"/>
          </a:xfrm>
          <a:prstGeom prst="line">
            <a:avLst/>
          </a:prstGeom>
          <a:noFill/>
          <a:ln w="15875">
            <a:solidFill>
              <a:srgbClr val="5E5E5E"/>
            </a:solidFill>
            <a:prstDash val="solid"/>
            <a:tailEnd type="triangle"/>
          </a:ln>
        </p:spPr>
        <p:txBody>
          <a:bodyPr/>
          <a:lstStyle/>
          <a:p>
            <a:endParaRPr lang="en-PL"/>
          </a:p>
        </p:txBody>
      </p:sp>
      <p:sp>
        <p:nvSpPr>
          <p:cNvPr id="25" name="Shape 23"/>
          <p:cNvSpPr/>
          <p:nvPr/>
        </p:nvSpPr>
        <p:spPr>
          <a:xfrm>
            <a:off x="9902952" y="2011680"/>
            <a:ext cx="1737360" cy="4572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6" name="Text 24"/>
          <p:cNvSpPr txBox="1"/>
          <p:nvPr/>
        </p:nvSpPr>
        <p:spPr>
          <a:xfrm>
            <a:off x="10040112" y="2121408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klient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548640" y="278892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8" name="Text 26"/>
          <p:cNvSpPr txBox="1"/>
          <p:nvPr/>
        </p:nvSpPr>
        <p:spPr>
          <a:xfrm>
            <a:off x="548640" y="2898648"/>
            <a:ext cx="3453384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87,8%</a:t>
            </a:r>
            <a:endParaRPr lang="en-US" sz="320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3461512"/>
            <a:ext cx="34533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gospodarstw w Polsce ma do 20 ha (GUS 2023)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367784" y="278892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31" name="Text 29"/>
          <p:cNvSpPr txBox="1"/>
          <p:nvPr/>
        </p:nvSpPr>
        <p:spPr>
          <a:xfrm>
            <a:off x="4367784" y="2898648"/>
            <a:ext cx="3453384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71% → 13%</a:t>
            </a:r>
            <a:endParaRPr lang="en-US" sz="3200" dirty="0"/>
          </a:p>
        </p:txBody>
      </p:sp>
      <p:sp>
        <p:nvSpPr>
          <p:cNvPr id="32" name="Text 30"/>
          <p:cNvSpPr txBox="1"/>
          <p:nvPr/>
        </p:nvSpPr>
        <p:spPr>
          <a:xfrm>
            <a:off x="4367784" y="3461512"/>
            <a:ext cx="34533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71% </a:t>
            </a:r>
            <a:r>
              <a:rPr lang="en-US" sz="12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gospodarstw</a:t>
            </a: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r>
              <a:rPr lang="en-US" sz="12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daje</a:t>
            </a: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13% wartości produkcji: sprzedają surowiec do </a:t>
            </a:r>
            <a:r>
              <a:rPr lang="en-US" sz="12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skupu</a:t>
            </a: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- </a:t>
            </a:r>
            <a:r>
              <a:rPr lang="en-US" sz="12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nie</a:t>
            </a: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jedzenie klientowi (GUS 2023)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8186928" y="278892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34" name="Text 32"/>
          <p:cNvSpPr txBox="1"/>
          <p:nvPr/>
        </p:nvSpPr>
        <p:spPr>
          <a:xfrm>
            <a:off x="8186928" y="2898648"/>
            <a:ext cx="3453384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35%</a:t>
            </a:r>
            <a:endParaRPr lang="en-US" sz="3200" dirty="0"/>
          </a:p>
        </p:txBody>
      </p:sp>
      <p:sp>
        <p:nvSpPr>
          <p:cNvPr id="35" name="Text 33"/>
          <p:cNvSpPr txBox="1"/>
          <p:nvPr/>
        </p:nvSpPr>
        <p:spPr>
          <a:xfrm>
            <a:off x="8186928" y="3461512"/>
            <a:ext cx="34533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żywności świata dają gospodarstwa do 2 ha, mając 12% ziemi. Małe znaczy wydajne (FAO 2021)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548640" y="45262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37" name="Text 35"/>
          <p:cNvSpPr txBox="1"/>
          <p:nvPr/>
        </p:nvSpPr>
        <p:spPr>
          <a:xfrm>
            <a:off x="548640" y="4636008"/>
            <a:ext cx="3453384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48%</a:t>
            </a:r>
            <a:endParaRPr lang="en-US" sz="3200" dirty="0"/>
          </a:p>
        </p:txBody>
      </p:sp>
      <p:sp>
        <p:nvSpPr>
          <p:cNvPr id="38" name="Text 36"/>
          <p:cNvSpPr txBox="1"/>
          <p:nvPr/>
        </p:nvSpPr>
        <p:spPr>
          <a:xfrm>
            <a:off x="548640" y="5198872"/>
            <a:ext cx="34533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rolników rozważa bankructwo, 58% źle ocenia swoją sytuację (CBOS 01.2025)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4367784" y="45262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40" name="Text 38"/>
          <p:cNvSpPr txBox="1"/>
          <p:nvPr/>
        </p:nvSpPr>
        <p:spPr>
          <a:xfrm>
            <a:off x="4367784" y="4636008"/>
            <a:ext cx="3453384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795 tys. t</a:t>
            </a:r>
            <a:endParaRPr lang="en-US" sz="3200" dirty="0"/>
          </a:p>
        </p:txBody>
      </p:sp>
      <p:sp>
        <p:nvSpPr>
          <p:cNvPr id="41" name="Text 39"/>
          <p:cNvSpPr txBox="1"/>
          <p:nvPr/>
        </p:nvSpPr>
        <p:spPr>
          <a:xfrm>
            <a:off x="4367784" y="5198872"/>
            <a:ext cx="34533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żywności tracimy w produkcji pierwotnej, więcej niż w handlu (491 tys. t). Ustawa o marnowaniu nie obejmuje rolników (Eurostat 2024)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8186928" y="45262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43" name="Text 41"/>
          <p:cNvSpPr txBox="1"/>
          <p:nvPr/>
        </p:nvSpPr>
        <p:spPr>
          <a:xfrm>
            <a:off x="8186928" y="4636008"/>
            <a:ext cx="3453384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76% / 17%</a:t>
            </a:r>
            <a:endParaRPr lang="en-US" sz="3200" dirty="0"/>
          </a:p>
        </p:txBody>
      </p:sp>
      <p:sp>
        <p:nvSpPr>
          <p:cNvPr id="44" name="Text 42"/>
          <p:cNvSpPr txBox="1"/>
          <p:nvPr/>
        </p:nvSpPr>
        <p:spPr>
          <a:xfrm>
            <a:off x="8186928" y="5198872"/>
            <a:ext cx="34533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76% </a:t>
            </a:r>
            <a:r>
              <a:rPr lang="en-US" sz="12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Polaków</a:t>
            </a: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chce kupować od </a:t>
            </a:r>
            <a:r>
              <a:rPr lang="en-US" sz="12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rolnika</a:t>
            </a:r>
            <a:endParaRPr lang="en-US" sz="1200" dirty="0">
              <a:solidFill>
                <a:srgbClr val="5E5E5E"/>
              </a:solidFill>
              <a:latin typeface="IBM Plex Mono" pitchFamily="34" charset="0"/>
              <a:ea typeface="IBM Plex Mono" pitchFamily="34" charset="-122"/>
              <a:cs typeface="IBM Plex Mono" pitchFamily="34" charset="-12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17% </a:t>
            </a:r>
            <a:r>
              <a:rPr lang="en-US" sz="12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robi</a:t>
            </a: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to co tydzień. Rolnicy chcą sprzedawać, mieszkańcy kupować. Brakuje drogi (Grunt 2026)</a:t>
            </a:r>
            <a:endParaRPr lang="en-US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GUS 2023, FAO 2021 (The State of Food and Agriculture), CBOS 01.2025, Eurostat 2024, Instytut Grunt 2026. Ok. 28 tys. gospodarstw ubywa rocznie [szac., GUS].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Kto dziś się nie spotyka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453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WIEŚ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3453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Rysiek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029968"/>
            <a:ext cx="289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rolnik, ok. 10 ha, ok. 60 lat · pszenica do skupu, kilka kur · skup odrzuca małe partie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2715768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8" name="Text 6"/>
          <p:cNvSpPr txBox="1"/>
          <p:nvPr/>
        </p:nvSpPr>
        <p:spPr>
          <a:xfrm>
            <a:off x="548640" y="2807208"/>
            <a:ext cx="3453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żona Ryśka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145536"/>
            <a:ext cx="289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jest w internecie · umie gotować i wekować · nie ma kanału sprzedaży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831336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1" name="Text 9"/>
          <p:cNvSpPr txBox="1"/>
          <p:nvPr/>
        </p:nvSpPr>
        <p:spPr>
          <a:xfrm>
            <a:off x="548640" y="3922776"/>
            <a:ext cx="3453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Blanka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4261104"/>
            <a:ext cx="289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na wsi z wyboru · rzemiosło · łączy wieś z miastem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367784" y="1188720"/>
            <a:ext cx="3453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ŁĄCZNICZKI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367784" y="160020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5" name="Text 13"/>
          <p:cNvSpPr txBox="1"/>
          <p:nvPr/>
        </p:nvSpPr>
        <p:spPr>
          <a:xfrm>
            <a:off x="4367784" y="1691640"/>
            <a:ext cx="3453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Milena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367784" y="2029968"/>
            <a:ext cx="289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aktywistka, weganka · ogród społecznościowy, permakultura · bez etatu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367784" y="2715768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8" name="Text 16"/>
          <p:cNvSpPr txBox="1"/>
          <p:nvPr/>
        </p:nvSpPr>
        <p:spPr>
          <a:xfrm>
            <a:off x="4367784" y="2807208"/>
            <a:ext cx="3453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Magda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4367784" y="3145536"/>
            <a:ext cx="289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restauratorka · nadwyżki w koszu · jej lokal przyciąga Ilonę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8186928" y="1188720"/>
            <a:ext cx="3453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MIASTO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8186928" y="160020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2" name="Text 20"/>
          <p:cNvSpPr txBox="1"/>
          <p:nvPr/>
        </p:nvSpPr>
        <p:spPr>
          <a:xfrm>
            <a:off x="8186928" y="1691640"/>
            <a:ext cx="3453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Ilona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8186928" y="2029968"/>
            <a:ext cx="289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profesorka · ekosklepy i biobazary · wpływy w instytucjach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186928" y="2715768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5" name="Text 23"/>
          <p:cNvSpPr txBox="1"/>
          <p:nvPr/>
        </p:nvSpPr>
        <p:spPr>
          <a:xfrm>
            <a:off x="8186928" y="2807208"/>
            <a:ext cx="3453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Janek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8186928" y="3145536"/>
            <a:ext cx="289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programista, wegetarianin · Żabka z wygody · chce szybko i estetycznie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8186928" y="3831336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8" name="Text 26"/>
          <p:cNvSpPr txBox="1"/>
          <p:nvPr/>
        </p:nvSpPr>
        <p:spPr>
          <a:xfrm>
            <a:off x="8186928" y="3922776"/>
            <a:ext cx="3453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Marta</a:t>
            </a:r>
            <a:endParaRPr lang="en-US" sz="1600" dirty="0"/>
          </a:p>
        </p:txBody>
      </p:sp>
      <p:sp>
        <p:nvSpPr>
          <p:cNvPr id="29" name="Text 27"/>
          <p:cNvSpPr txBox="1"/>
          <p:nvPr/>
        </p:nvSpPr>
        <p:spPr>
          <a:xfrm>
            <a:off x="8186928" y="4261104"/>
            <a:ext cx="289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świadoma</a:t>
            </a: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r>
              <a:rPr lang="en-US" sz="12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konsumentka</a:t>
            </a: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ale </a:t>
            </a:r>
            <a:r>
              <a:rPr lang="en-US" sz="12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zapracowana</a:t>
            </a: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· kupuje po drodze · cena i dostępność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8186928" y="4946904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31" name="Text 29"/>
          <p:cNvSpPr txBox="1"/>
          <p:nvPr/>
        </p:nvSpPr>
        <p:spPr>
          <a:xfrm>
            <a:off x="8186928" y="5038344"/>
            <a:ext cx="3453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rodzina</a:t>
            </a:r>
            <a:endParaRPr lang="en-US" sz="1600" dirty="0"/>
          </a:p>
        </p:txBody>
      </p:sp>
      <p:sp>
        <p:nvSpPr>
          <p:cNvPr id="32" name="Text 30"/>
          <p:cNvSpPr txBox="1"/>
          <p:nvPr/>
        </p:nvSpPr>
        <p:spPr>
          <a:xfrm>
            <a:off x="8186928" y="5376672"/>
            <a:ext cx="289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Lidl i Biedronka · cena i wygoda · docelowy odbiorca masowy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Persony z warsztatów zespołu. Skala: 167 tys. gospodarstw do 20 ha w zapleczu GZM (GUS 2023), 2,14 mln mieszkańców GZM (GUS 2024), 23% Polaków chce kupować od rolnika, ale nie wie gdzie (Grunt 2026).</a:t>
            </a:r>
            <a:endParaRPr lang="en-US" sz="900" dirty="0"/>
          </a:p>
        </p:txBody>
      </p:sp>
      <p:grpSp>
        <p:nvGrpSpPr>
          <p:cNvPr id="70" name="Piktogram Rysiek: widły" descr="Rysiek: widły"/>
          <p:cNvGrpSpPr/>
          <p:nvPr/>
        </p:nvGrpSpPr>
        <p:grpSpPr>
          <a:xfrm>
            <a:off x="3568700" y="1714500"/>
            <a:ext cx="431800" cy="431800"/>
            <a:chOff x="3568700" y="1714500"/>
            <a:chExt cx="431800" cy="431800"/>
          </a:xfrm>
        </p:grpSpPr>
        <p:sp>
          <p:nvSpPr>
            <p:cNvPr id="71" name="pikt 71"/>
            <p:cNvSpPr/>
            <p:nvPr/>
          </p:nvSpPr>
          <p:spPr>
            <a:xfrm>
              <a:off x="35687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90500" y="177800"/>
                  </a:moveTo>
                  <a:lnTo>
                    <a:pt x="241300" y="177800"/>
                  </a:lnTo>
                  <a:lnTo>
                    <a:pt x="241300" y="431800"/>
                  </a:lnTo>
                  <a:lnTo>
                    <a:pt x="190500" y="431800"/>
                  </a:lnTo>
                  <a:close/>
                  <a:moveTo>
                    <a:pt x="63500" y="146050"/>
                  </a:moveTo>
                  <a:lnTo>
                    <a:pt x="368300" y="146050"/>
                  </a:lnTo>
                  <a:lnTo>
                    <a:pt x="368300" y="196850"/>
                  </a:lnTo>
                  <a:lnTo>
                    <a:pt x="63500" y="196850"/>
                  </a:lnTo>
                  <a:close/>
                  <a:moveTo>
                    <a:pt x="63500" y="12700"/>
                  </a:moveTo>
                  <a:lnTo>
                    <a:pt x="114300" y="12700"/>
                  </a:lnTo>
                  <a:lnTo>
                    <a:pt x="114300" y="190500"/>
                  </a:lnTo>
                  <a:lnTo>
                    <a:pt x="63500" y="190500"/>
                  </a:lnTo>
                  <a:close/>
                  <a:moveTo>
                    <a:pt x="190500" y="12700"/>
                  </a:moveTo>
                  <a:lnTo>
                    <a:pt x="241300" y="12700"/>
                  </a:lnTo>
                  <a:lnTo>
                    <a:pt x="241300" y="190500"/>
                  </a:lnTo>
                  <a:lnTo>
                    <a:pt x="190500" y="190500"/>
                  </a:lnTo>
                  <a:close/>
                  <a:moveTo>
                    <a:pt x="317500" y="12700"/>
                  </a:moveTo>
                  <a:lnTo>
                    <a:pt x="368300" y="12700"/>
                  </a:lnTo>
                  <a:lnTo>
                    <a:pt x="368300" y="190500"/>
                  </a:lnTo>
                  <a:lnTo>
                    <a:pt x="317500" y="190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2" name="Piktogram Żona Ryśka: słoik z przetworem" descr="Żona Ryśka: słoik z przetworem"/>
          <p:cNvGrpSpPr/>
          <p:nvPr/>
        </p:nvGrpSpPr>
        <p:grpSpPr>
          <a:xfrm>
            <a:off x="3568700" y="2832100"/>
            <a:ext cx="431800" cy="431800"/>
            <a:chOff x="3568700" y="2832100"/>
            <a:chExt cx="431800" cy="431800"/>
          </a:xfrm>
        </p:grpSpPr>
        <p:sp>
          <p:nvSpPr>
            <p:cNvPr id="73" name="pikt 73"/>
            <p:cNvSpPr/>
            <p:nvPr/>
          </p:nvSpPr>
          <p:spPr>
            <a:xfrm>
              <a:off x="35687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01600" y="25400"/>
                  </a:moveTo>
                  <a:lnTo>
                    <a:pt x="330200" y="25400"/>
                  </a:lnTo>
                  <a:lnTo>
                    <a:pt x="330200" y="88900"/>
                  </a:lnTo>
                  <a:lnTo>
                    <a:pt x="101600" y="889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" name="pikt 74"/>
            <p:cNvSpPr/>
            <p:nvPr/>
          </p:nvSpPr>
          <p:spPr>
            <a:xfrm>
              <a:off x="35687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88900" y="114300"/>
                  </a:moveTo>
                  <a:lnTo>
                    <a:pt x="342900" y="114300"/>
                  </a:lnTo>
                  <a:cubicBezTo>
                    <a:pt x="368300" y="114300"/>
                    <a:pt x="381000" y="127000"/>
                    <a:pt x="381000" y="152400"/>
                  </a:cubicBezTo>
                  <a:lnTo>
                    <a:pt x="381000" y="381000"/>
                  </a:lnTo>
                  <a:cubicBezTo>
                    <a:pt x="381000" y="406400"/>
                    <a:pt x="368300" y="419100"/>
                    <a:pt x="342900" y="419100"/>
                  </a:cubicBezTo>
                  <a:lnTo>
                    <a:pt x="88900" y="419100"/>
                  </a:lnTo>
                  <a:cubicBezTo>
                    <a:pt x="63500" y="419100"/>
                    <a:pt x="50800" y="406400"/>
                    <a:pt x="50800" y="381000"/>
                  </a:cubicBezTo>
                  <a:lnTo>
                    <a:pt x="50800" y="152400"/>
                  </a:lnTo>
                  <a:cubicBezTo>
                    <a:pt x="50800" y="127000"/>
                    <a:pt x="63500" y="114300"/>
                    <a:pt x="88900" y="1143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5" name="pikt 75"/>
            <p:cNvSpPr/>
            <p:nvPr/>
          </p:nvSpPr>
          <p:spPr>
            <a:xfrm>
              <a:off x="35687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01600" y="215900"/>
                  </a:moveTo>
                  <a:lnTo>
                    <a:pt x="330200" y="215900"/>
                  </a:lnTo>
                  <a:lnTo>
                    <a:pt x="330200" y="330200"/>
                  </a:lnTo>
                  <a:lnTo>
                    <a:pt x="101600" y="330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6" name="Piktogram Blanka: dwuteownik" descr="Blanka: dwuteownik"/>
          <p:cNvGrpSpPr/>
          <p:nvPr/>
        </p:nvGrpSpPr>
        <p:grpSpPr>
          <a:xfrm>
            <a:off x="3568700" y="3949700"/>
            <a:ext cx="431800" cy="431800"/>
            <a:chOff x="3568700" y="3949700"/>
            <a:chExt cx="431800" cy="431800"/>
          </a:xfrm>
        </p:grpSpPr>
        <p:sp>
          <p:nvSpPr>
            <p:cNvPr id="77" name="pikt 77"/>
            <p:cNvSpPr/>
            <p:nvPr/>
          </p:nvSpPr>
          <p:spPr>
            <a:xfrm>
              <a:off x="35687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63500" y="38100"/>
                  </a:moveTo>
                  <a:lnTo>
                    <a:pt x="368300" y="38100"/>
                  </a:lnTo>
                  <a:lnTo>
                    <a:pt x="368300" y="88900"/>
                  </a:lnTo>
                  <a:lnTo>
                    <a:pt x="247650" y="88900"/>
                  </a:lnTo>
                  <a:lnTo>
                    <a:pt x="247650" y="342900"/>
                  </a:lnTo>
                  <a:lnTo>
                    <a:pt x="368300" y="342900"/>
                  </a:lnTo>
                  <a:lnTo>
                    <a:pt x="368300" y="393700"/>
                  </a:lnTo>
                  <a:lnTo>
                    <a:pt x="63500" y="393700"/>
                  </a:lnTo>
                  <a:lnTo>
                    <a:pt x="63500" y="342900"/>
                  </a:lnTo>
                  <a:lnTo>
                    <a:pt x="184150" y="342900"/>
                  </a:lnTo>
                  <a:lnTo>
                    <a:pt x="184150" y="88900"/>
                  </a:lnTo>
                  <a:lnTo>
                    <a:pt x="63500" y="889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8" name="Piktogram Milena: liść" descr="Milena: liść"/>
          <p:cNvGrpSpPr/>
          <p:nvPr/>
        </p:nvGrpSpPr>
        <p:grpSpPr>
          <a:xfrm>
            <a:off x="7391400" y="1714500"/>
            <a:ext cx="431800" cy="431800"/>
            <a:chOff x="7391400" y="1714500"/>
            <a:chExt cx="431800" cy="431800"/>
          </a:xfrm>
        </p:grpSpPr>
        <p:sp>
          <p:nvSpPr>
            <p:cNvPr id="79" name="pikt 79"/>
            <p:cNvSpPr/>
            <p:nvPr/>
          </p:nvSpPr>
          <p:spPr>
            <a:xfrm>
              <a:off x="73914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50800" y="381000"/>
                  </a:moveTo>
                  <a:cubicBezTo>
                    <a:pt x="50800" y="165100"/>
                    <a:pt x="165100" y="50800"/>
                    <a:pt x="381000" y="50800"/>
                  </a:cubicBezTo>
                  <a:cubicBezTo>
                    <a:pt x="381000" y="266700"/>
                    <a:pt x="266700" y="381000"/>
                    <a:pt x="50800" y="381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0" name="pikt 80"/>
            <p:cNvSpPr/>
            <p:nvPr/>
          </p:nvSpPr>
          <p:spPr>
            <a:xfrm>
              <a:off x="73914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 fill="none">
                  <a:moveTo>
                    <a:pt x="101600" y="330200"/>
                  </a:moveTo>
                  <a:lnTo>
                    <a:pt x="304800" y="127000"/>
                  </a:lnTo>
                </a:path>
              </a:pathLst>
            </a:custGeom>
            <a:noFill/>
            <a:ln w="22225" cap="rnd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1" name="Piktogram Magda: restauracja" descr="Magda: restauracja"/>
          <p:cNvGrpSpPr/>
          <p:nvPr/>
        </p:nvGrpSpPr>
        <p:grpSpPr>
          <a:xfrm>
            <a:off x="7391400" y="2832100"/>
            <a:ext cx="431800" cy="431800"/>
            <a:chOff x="7391400" y="2832100"/>
            <a:chExt cx="431800" cy="431800"/>
          </a:xfrm>
        </p:grpSpPr>
        <p:sp>
          <p:nvSpPr>
            <p:cNvPr id="82" name="pikt 82"/>
            <p:cNvSpPr/>
            <p:nvPr/>
          </p:nvSpPr>
          <p:spPr>
            <a:xfrm>
              <a:off x="73914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47650" y="88900"/>
                  </a:moveTo>
                  <a:cubicBezTo>
                    <a:pt x="247650" y="106436"/>
                    <a:pt x="233436" y="120650"/>
                    <a:pt x="215900" y="120650"/>
                  </a:cubicBezTo>
                  <a:cubicBezTo>
                    <a:pt x="198364" y="120650"/>
                    <a:pt x="184150" y="106436"/>
                    <a:pt x="184150" y="88900"/>
                  </a:cubicBezTo>
                  <a:cubicBezTo>
                    <a:pt x="184150" y="71364"/>
                    <a:pt x="198364" y="57150"/>
                    <a:pt x="215900" y="57150"/>
                  </a:cubicBezTo>
                  <a:cubicBezTo>
                    <a:pt x="233436" y="57150"/>
                    <a:pt x="247650" y="71364"/>
                    <a:pt x="247650" y="889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3" name="pikt 83"/>
            <p:cNvSpPr/>
            <p:nvPr/>
          </p:nvSpPr>
          <p:spPr>
            <a:xfrm>
              <a:off x="73914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50800" y="317500"/>
                  </a:moveTo>
                  <a:cubicBezTo>
                    <a:pt x="50800" y="196850"/>
                    <a:pt x="127000" y="127000"/>
                    <a:pt x="215900" y="127000"/>
                  </a:cubicBezTo>
                  <a:cubicBezTo>
                    <a:pt x="304800" y="127000"/>
                    <a:pt x="381000" y="196850"/>
                    <a:pt x="381000" y="3175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4" name="pikt 84"/>
            <p:cNvSpPr/>
            <p:nvPr/>
          </p:nvSpPr>
          <p:spPr>
            <a:xfrm>
              <a:off x="73914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5400" y="336550"/>
                  </a:moveTo>
                  <a:lnTo>
                    <a:pt x="406400" y="336550"/>
                  </a:lnTo>
                  <a:lnTo>
                    <a:pt x="406400" y="374650"/>
                  </a:lnTo>
                  <a:lnTo>
                    <a:pt x="25400" y="3746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5" name="Piktogram Ilona: biret" descr="Ilona: biret"/>
          <p:cNvGrpSpPr/>
          <p:nvPr/>
        </p:nvGrpSpPr>
        <p:grpSpPr>
          <a:xfrm>
            <a:off x="11214100" y="1714500"/>
            <a:ext cx="431800" cy="431800"/>
            <a:chOff x="11214100" y="1714500"/>
            <a:chExt cx="431800" cy="431800"/>
          </a:xfrm>
        </p:grpSpPr>
        <p:sp>
          <p:nvSpPr>
            <p:cNvPr id="86" name="pikt 86"/>
            <p:cNvSpPr/>
            <p:nvPr/>
          </p:nvSpPr>
          <p:spPr>
            <a:xfrm>
              <a:off x="112141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01600" y="203200"/>
                  </a:moveTo>
                  <a:lnTo>
                    <a:pt x="215900" y="260350"/>
                  </a:lnTo>
                  <a:lnTo>
                    <a:pt x="330200" y="203200"/>
                  </a:lnTo>
                  <a:lnTo>
                    <a:pt x="330200" y="292100"/>
                  </a:lnTo>
                  <a:cubicBezTo>
                    <a:pt x="330200" y="330200"/>
                    <a:pt x="266700" y="355600"/>
                    <a:pt x="215900" y="355600"/>
                  </a:cubicBezTo>
                  <a:cubicBezTo>
                    <a:pt x="165100" y="355600"/>
                    <a:pt x="101600" y="330200"/>
                    <a:pt x="101600" y="292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7" name="pikt 87"/>
            <p:cNvSpPr/>
            <p:nvPr/>
          </p:nvSpPr>
          <p:spPr>
            <a:xfrm>
              <a:off x="112141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15900" y="63500"/>
                  </a:moveTo>
                  <a:lnTo>
                    <a:pt x="419100" y="152400"/>
                  </a:lnTo>
                  <a:lnTo>
                    <a:pt x="215900" y="241300"/>
                  </a:lnTo>
                  <a:lnTo>
                    <a:pt x="12700" y="152400"/>
                  </a:lnTo>
                  <a:close/>
                </a:path>
              </a:pathLst>
            </a:custGeom>
            <a:solidFill>
              <a:srgbClr val="000000"/>
            </a:solidFill>
            <a:ln w="19050" cap="rnd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8" name="pikt 88"/>
            <p:cNvSpPr/>
            <p:nvPr/>
          </p:nvSpPr>
          <p:spPr>
            <a:xfrm>
              <a:off x="112141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 fill="none">
                  <a:moveTo>
                    <a:pt x="374650" y="171450"/>
                  </a:moveTo>
                  <a:lnTo>
                    <a:pt x="374650" y="292100"/>
                  </a:lnTo>
                </a:path>
              </a:pathLst>
            </a:custGeom>
            <a:noFill/>
            <a:ln w="19050" cap="rnd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9" name="pikt 89"/>
            <p:cNvSpPr/>
            <p:nvPr/>
          </p:nvSpPr>
          <p:spPr>
            <a:xfrm>
              <a:off x="112141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358775" y="279400"/>
                  </a:moveTo>
                  <a:lnTo>
                    <a:pt x="390525" y="279400"/>
                  </a:lnTo>
                  <a:lnTo>
                    <a:pt x="390525" y="330200"/>
                  </a:lnTo>
                  <a:lnTo>
                    <a:pt x="358775" y="3302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0" name="Piktogram Janek: laptop" descr="Janek: laptop"/>
          <p:cNvGrpSpPr/>
          <p:nvPr/>
        </p:nvGrpSpPr>
        <p:grpSpPr>
          <a:xfrm>
            <a:off x="11214100" y="2832100"/>
            <a:ext cx="431800" cy="431800"/>
            <a:chOff x="11214100" y="2832100"/>
            <a:chExt cx="431800" cy="431800"/>
          </a:xfrm>
        </p:grpSpPr>
        <p:sp>
          <p:nvSpPr>
            <p:cNvPr id="91" name="pikt 91"/>
            <p:cNvSpPr/>
            <p:nvPr/>
          </p:nvSpPr>
          <p:spPr>
            <a:xfrm>
              <a:off x="112141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76200" y="63500"/>
                  </a:moveTo>
                  <a:lnTo>
                    <a:pt x="355600" y="63500"/>
                  </a:lnTo>
                  <a:lnTo>
                    <a:pt x="355600" y="292100"/>
                  </a:lnTo>
                  <a:lnTo>
                    <a:pt x="76200" y="2921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2" name="pikt 92"/>
            <p:cNvSpPr/>
            <p:nvPr/>
          </p:nvSpPr>
          <p:spPr>
            <a:xfrm>
              <a:off x="112141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07950" y="95250"/>
                  </a:moveTo>
                  <a:lnTo>
                    <a:pt x="323850" y="95250"/>
                  </a:lnTo>
                  <a:lnTo>
                    <a:pt x="323850" y="260350"/>
                  </a:lnTo>
                  <a:lnTo>
                    <a:pt x="107950" y="2603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3" name="pikt 93"/>
            <p:cNvSpPr/>
            <p:nvPr/>
          </p:nvSpPr>
          <p:spPr>
            <a:xfrm>
              <a:off x="112141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5400" y="317500"/>
                  </a:moveTo>
                  <a:lnTo>
                    <a:pt x="406400" y="317500"/>
                  </a:lnTo>
                  <a:lnTo>
                    <a:pt x="381000" y="368300"/>
                  </a:lnTo>
                  <a:lnTo>
                    <a:pt x="50800" y="3683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4" name="Piktogram Marta: zegar" descr="Marta: zegar"/>
          <p:cNvGrpSpPr/>
          <p:nvPr/>
        </p:nvGrpSpPr>
        <p:grpSpPr>
          <a:xfrm>
            <a:off x="11214100" y="3949700"/>
            <a:ext cx="431800" cy="431800"/>
            <a:chOff x="11214100" y="3949700"/>
            <a:chExt cx="431800" cy="431800"/>
          </a:xfrm>
        </p:grpSpPr>
        <p:sp>
          <p:nvSpPr>
            <p:cNvPr id="95" name="pikt 95"/>
            <p:cNvSpPr/>
            <p:nvPr/>
          </p:nvSpPr>
          <p:spPr>
            <a:xfrm>
              <a:off x="112141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393700" y="215900"/>
                  </a:moveTo>
                  <a:cubicBezTo>
                    <a:pt x="393700" y="314099"/>
                    <a:pt x="314099" y="393700"/>
                    <a:pt x="215900" y="393700"/>
                  </a:cubicBezTo>
                  <a:cubicBezTo>
                    <a:pt x="117701" y="393700"/>
                    <a:pt x="38100" y="314099"/>
                    <a:pt x="38100" y="215900"/>
                  </a:cubicBezTo>
                  <a:cubicBezTo>
                    <a:pt x="38100" y="117701"/>
                    <a:pt x="117701" y="38100"/>
                    <a:pt x="215900" y="38100"/>
                  </a:cubicBezTo>
                  <a:cubicBezTo>
                    <a:pt x="314099" y="38100"/>
                    <a:pt x="393700" y="117701"/>
                    <a:pt x="393700" y="2159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6" name="pikt 96"/>
            <p:cNvSpPr/>
            <p:nvPr/>
          </p:nvSpPr>
          <p:spPr>
            <a:xfrm>
              <a:off x="112141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355600" y="215900"/>
                  </a:moveTo>
                  <a:cubicBezTo>
                    <a:pt x="355600" y="293056"/>
                    <a:pt x="293056" y="355600"/>
                    <a:pt x="215900" y="355600"/>
                  </a:cubicBezTo>
                  <a:cubicBezTo>
                    <a:pt x="138744" y="355600"/>
                    <a:pt x="76200" y="293056"/>
                    <a:pt x="76200" y="215900"/>
                  </a:cubicBezTo>
                  <a:cubicBezTo>
                    <a:pt x="76200" y="138744"/>
                    <a:pt x="138744" y="76200"/>
                    <a:pt x="215900" y="76200"/>
                  </a:cubicBezTo>
                  <a:cubicBezTo>
                    <a:pt x="293056" y="76200"/>
                    <a:pt x="355600" y="138744"/>
                    <a:pt x="355600" y="2159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7" name="pikt 97"/>
            <p:cNvSpPr/>
            <p:nvPr/>
          </p:nvSpPr>
          <p:spPr>
            <a:xfrm>
              <a:off x="112141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00025" y="101600"/>
                  </a:moveTo>
                  <a:lnTo>
                    <a:pt x="231775" y="101600"/>
                  </a:lnTo>
                  <a:lnTo>
                    <a:pt x="231775" y="231775"/>
                  </a:lnTo>
                  <a:lnTo>
                    <a:pt x="200025" y="2317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8" name="pikt 98"/>
            <p:cNvSpPr/>
            <p:nvPr/>
          </p:nvSpPr>
          <p:spPr>
            <a:xfrm>
              <a:off x="112141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00025" y="200025"/>
                  </a:moveTo>
                  <a:lnTo>
                    <a:pt x="304800" y="200025"/>
                  </a:lnTo>
                  <a:lnTo>
                    <a:pt x="304800" y="231775"/>
                  </a:lnTo>
                  <a:lnTo>
                    <a:pt x="200025" y="2317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9" name="Piktogram Rodzina: wózek sklepowy" descr="Rodzina: wózek sklepowy"/>
          <p:cNvGrpSpPr/>
          <p:nvPr/>
        </p:nvGrpSpPr>
        <p:grpSpPr>
          <a:xfrm>
            <a:off x="11214100" y="5067300"/>
            <a:ext cx="431800" cy="431800"/>
            <a:chOff x="11214100" y="5067300"/>
            <a:chExt cx="431800" cy="431800"/>
          </a:xfrm>
        </p:grpSpPr>
        <p:sp>
          <p:nvSpPr>
            <p:cNvPr id="100" name="pikt 100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2700" y="63500"/>
                  </a:moveTo>
                  <a:lnTo>
                    <a:pt x="88900" y="63500"/>
                  </a:lnTo>
                  <a:lnTo>
                    <a:pt x="88900" y="101600"/>
                  </a:lnTo>
                  <a:lnTo>
                    <a:pt x="12700" y="1016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1" name="pikt 101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76200" y="101600"/>
                  </a:moveTo>
                  <a:lnTo>
                    <a:pt x="406400" y="101600"/>
                  </a:lnTo>
                  <a:lnTo>
                    <a:pt x="368300" y="279400"/>
                  </a:lnTo>
                  <a:lnTo>
                    <a:pt x="120650" y="2794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2" name="pikt 102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20650" y="298450"/>
                  </a:moveTo>
                  <a:lnTo>
                    <a:pt x="368300" y="298450"/>
                  </a:lnTo>
                  <a:lnTo>
                    <a:pt x="368300" y="323850"/>
                  </a:lnTo>
                  <a:lnTo>
                    <a:pt x="120650" y="3238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3" name="pikt 103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84150" y="374650"/>
                  </a:moveTo>
                  <a:cubicBezTo>
                    <a:pt x="184150" y="392186"/>
                    <a:pt x="169936" y="406400"/>
                    <a:pt x="152400" y="406400"/>
                  </a:cubicBezTo>
                  <a:cubicBezTo>
                    <a:pt x="134864" y="406400"/>
                    <a:pt x="120650" y="392186"/>
                    <a:pt x="120650" y="374650"/>
                  </a:cubicBezTo>
                  <a:cubicBezTo>
                    <a:pt x="120650" y="357114"/>
                    <a:pt x="134864" y="342900"/>
                    <a:pt x="152400" y="342900"/>
                  </a:cubicBezTo>
                  <a:cubicBezTo>
                    <a:pt x="169936" y="342900"/>
                    <a:pt x="184150" y="357114"/>
                    <a:pt x="184150" y="3746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" name="pikt 104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361950" y="374650"/>
                  </a:moveTo>
                  <a:cubicBezTo>
                    <a:pt x="361950" y="392186"/>
                    <a:pt x="347736" y="406400"/>
                    <a:pt x="330200" y="406400"/>
                  </a:cubicBezTo>
                  <a:cubicBezTo>
                    <a:pt x="312664" y="406400"/>
                    <a:pt x="298450" y="392186"/>
                    <a:pt x="298450" y="374650"/>
                  </a:cubicBezTo>
                  <a:cubicBezTo>
                    <a:pt x="298450" y="357114"/>
                    <a:pt x="312664" y="342900"/>
                    <a:pt x="330200" y="342900"/>
                  </a:cubicBezTo>
                  <a:cubicBezTo>
                    <a:pt x="347736" y="342900"/>
                    <a:pt x="361950" y="357114"/>
                    <a:pt x="361950" y="3746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502807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Eko i bio to hasła, które w Polsce nie działają. Działa zaufanie do człowieka</a:t>
            </a:r>
            <a:endParaRPr lang="en-US" sz="24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548640" y="1325880"/>
          <a:ext cx="512064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6126480" y="1371600"/>
            <a:ext cx="551383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8,5 raza mniej.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To nie brak zainteresowania jedzeniem, tylko nieufność do etykiety i brak kanału.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64% vs 68%.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64% uważa hasła eko za chwyt reklamowy, a 68% ufa rolnikom. Polacy wierzą ludziom, nie certyfikatom.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55% / 21% / 4%.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Przy zakupie liczy się jakość i polskie pochodzenie, środowisko na końcu. Sprzedajemy jakość i pochodzenie, klimat zyskuje przy okazji.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48640" y="425196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6" name="Text 3"/>
          <p:cNvSpPr txBox="1"/>
          <p:nvPr/>
        </p:nvSpPr>
        <p:spPr>
          <a:xfrm>
            <a:off x="548640" y="4361688"/>
            <a:ext cx="34533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0,5–0,8%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489280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udział eko w rynku żywności w Polsce; w UE 4,5% (FiBL)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367784" y="425196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9" name="Text 6"/>
          <p:cNvSpPr txBox="1"/>
          <p:nvPr/>
        </p:nvSpPr>
        <p:spPr>
          <a:xfrm>
            <a:off x="4367784" y="4361688"/>
            <a:ext cx="34533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ok. 60%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4367784" y="489280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towaru Bio Planet pochodzi z </a:t>
            </a:r>
            <a:r>
              <a:rPr lang="en-US" sz="12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importu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186928" y="425196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2" name="Text 9"/>
          <p:cNvSpPr txBox="1"/>
          <p:nvPr/>
        </p:nvSpPr>
        <p:spPr>
          <a:xfrm>
            <a:off x="8186928" y="4361688"/>
            <a:ext cx="34533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×8</a:t>
            </a:r>
            <a:endParaRPr lang="en-US" sz="3000" dirty="0"/>
          </a:p>
        </p:txBody>
      </p:sp>
      <p:sp>
        <p:nvSpPr>
          <p:cNvPr id="13" name="Text 10"/>
          <p:cNvSpPr txBox="1"/>
          <p:nvPr/>
        </p:nvSpPr>
        <p:spPr>
          <a:xfrm>
            <a:off x="8186928" y="489280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tyle miejsca na wzrost, jeśli zamiast certyfikatu sprzeda się zaufanie do konkretnego rolnika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FiBL 2024–2026, EKObarometr 2026, EIT Food Trust Report 2026, CBOS 2025, raporty Bio Planet. Tezę potwierdzali tutorzy Climathonu.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0"/>
            <a:ext cx="1109167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japko</a:t>
            </a:r>
            <a:endParaRPr lang="en-US" sz="12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84048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 sprzedaje sam. Miasto odbiera po drodze.</a:t>
            </a:r>
            <a:endParaRPr lang="en-US" sz="2200" dirty="0"/>
          </a:p>
        </p:txBody>
      </p:sp>
      <p:pic>
        <p:nvPicPr>
          <p:cNvPr id="6" name="intro-od4s">
            <a:hlinkClick r:id="" action="ppaction://media"/>
            <a:extLst>
              <a:ext uri="{FF2B5EF4-FFF2-40B4-BE49-F238E27FC236}">
                <a16:creationId xmlns:a16="http://schemas.microsoft.com/office/drawing/2014/main" id="{A39D0AB7-F2E6-5BEA-DD08-6ED95700A1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85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28E75B-B81D-B330-9725-9E95B058CD70}"/>
              </a:ext>
            </a:extLst>
          </p:cNvPr>
          <p:cNvSpPr txBox="1"/>
          <p:nvPr/>
        </p:nvSpPr>
        <p:spPr>
          <a:xfrm>
            <a:off x="4491789" y="1459832"/>
            <a:ext cx="506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</a:t>
            </a:r>
            <a:r>
              <a:rPr lang="en-PL" dirty="0"/>
              <a:t>bieg/pitch japka</a:t>
            </a:r>
          </a:p>
        </p:txBody>
      </p:sp>
      <p:pic>
        <p:nvPicPr>
          <p:cNvPr id="4" name="Obieg">
            <a:hlinkClick r:id="" action="ppaction://media"/>
            <a:extLst>
              <a:ext uri="{FF2B5EF4-FFF2-40B4-BE49-F238E27FC236}">
                <a16:creationId xmlns:a16="http://schemas.microsoft.com/office/drawing/2014/main" id="{A8575BBA-2426-C9AC-5DD1-8B83F07A94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88" y="4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5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F25EF-A47B-5CA1-2568-41692C25AB88}"/>
              </a:ext>
            </a:extLst>
          </p:cNvPr>
          <p:cNvSpPr>
            <a:spLocks noGrp="1"/>
          </p:cNvSpPr>
          <p:nvPr>
            <p:ph type="title" idx="100"/>
          </p:nvPr>
        </p:nvSpPr>
        <p:spPr/>
        <p:txBody>
          <a:bodyPr/>
          <a:lstStyle/>
          <a:p>
            <a:r>
              <a:rPr lang="en-PL" dirty="0"/>
              <a:t>jappka</a:t>
            </a:r>
          </a:p>
        </p:txBody>
      </p:sp>
      <p:pic>
        <p:nvPicPr>
          <p:cNvPr id="4" name="jappka">
            <a:hlinkClick r:id="" action="ppaction://media"/>
            <a:extLst>
              <a:ext uri="{FF2B5EF4-FFF2-40B4-BE49-F238E27FC236}">
                <a16:creationId xmlns:a16="http://schemas.microsoft.com/office/drawing/2014/main" id="{76850C44-D3D1-4835-DC7B-B4F43023BD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4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1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94496F-1800-387F-BDCD-819EDB66B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"/>
            <a:ext cx="12192568" cy="685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916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ajd_a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Graphic 3" descr="Kamera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06700" y="2844800"/>
            <a:ext cx="304800" cy="304800"/>
          </a:xfrm>
          <a:prstGeom prst="rect">
            <a:avLst/>
          </a:prstGeom>
        </p:spPr>
      </p:pic>
      <p:pic>
        <p:nvPicPr>
          <p:cNvPr id="4" name="Graphic 4" descr="Model lokalny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73700" y="2844800"/>
            <a:ext cx="304800" cy="304800"/>
          </a:xfrm>
          <a:prstGeom prst="rect">
            <a:avLst/>
          </a:prstGeom>
        </p:spPr>
      </p:pic>
      <p:pic>
        <p:nvPicPr>
          <p:cNvPr id="5" name="Graphic 5" descr="Wynik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40700" y="2844800"/>
            <a:ext cx="304800" cy="304800"/>
          </a:xfrm>
          <a:prstGeom prst="rect">
            <a:avLst/>
          </a:prstGeom>
        </p:spPr>
      </p:pic>
      <p:pic>
        <p:nvPicPr>
          <p:cNvPr id="6" name="Graphic 6" descr="E-ewidencja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807700" y="2844800"/>
            <a:ext cx="304800" cy="304800"/>
          </a:xfrm>
          <a:prstGeom prst="rect">
            <a:avLst/>
          </a:prstGeom>
        </p:spPr>
      </p:pic>
      <p:sp>
        <p:nvSpPr>
          <p:cNvPr id="20" name="Zasłona 4 W"/>
          <p:cNvSpPr/>
          <p:nvPr/>
        </p:nvSpPr>
        <p:spPr>
          <a:xfrm>
            <a:off x="863600" y="4445000"/>
            <a:ext cx="2463800" cy="106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0" tIns="0" rIns="0" bIns="0">
            <a:noAutofit/>
          </a:bodyPr>
          <a:lstStyle/>
          <a:p>
            <a:endParaRPr lang="pl-PL"/>
          </a:p>
        </p:txBody>
      </p:sp>
      <p:sp>
        <p:nvSpPr>
          <p:cNvPr id="21" name="Liczba 1 kWh"/>
          <p:cNvSpPr txBox="1"/>
          <p:nvPr/>
        </p:nvSpPr>
        <p:spPr>
          <a:xfrm>
            <a:off x="952500" y="4521200"/>
            <a:ext cx="2413000" cy="558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3200" b="0" dirty="0">
                <a:solidFill>
                  <a:srgbClr val="000000"/>
                </a:solidFill>
              </a:rPr>
              <a:t>1 kWh</a:t>
            </a:r>
          </a:p>
        </p:txBody>
      </p:sp>
      <p:sp>
        <p:nvSpPr>
          <p:cNvPr id="22" name="Podpis 1 kWh"/>
          <p:cNvSpPr txBox="1"/>
          <p:nvPr/>
        </p:nvSpPr>
        <p:spPr>
          <a:xfrm>
            <a:off x="952500" y="5092700"/>
            <a:ext cx="2286000" cy="685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15000"/>
              </a:lnSpc>
              <a:buNone/>
            </a:pPr>
            <a:r>
              <a:rPr lang="pl-PL" sz="1100" b="0" dirty="0">
                <a:solidFill>
                  <a:srgbClr val="777777"/>
                </a:solidFill>
              </a:rPr>
              <a:t>rocznie, przy pracy 1 h dziennie, 5 dni w tygodniu</a:t>
            </a:r>
          </a:p>
        </p:txBody>
      </p:sp>
    </p:spTree>
    <p:extLst>
      <p:ext uri="{BB962C8B-B14F-4D97-AF65-F5344CB8AC3E}">
        <p14:creationId xmlns:p14="http://schemas.microsoft.com/office/powerpoint/2010/main" val="3763765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14300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MIKRO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46888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C8C8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MAKRO</a:t>
            </a:r>
            <a:endParaRPr lang="en-US" sz="8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79476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C8C8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METROPOLIA</a:t>
            </a:r>
            <a:endParaRPr lang="en-US" sz="8000" dirty="0"/>
          </a:p>
        </p:txBody>
      </p:sp>
      <p:sp>
        <p:nvSpPr>
          <p:cNvPr id="5" name="Text 3"/>
          <p:cNvSpPr txBox="1"/>
          <p:nvPr/>
        </p:nvSpPr>
        <p:spPr>
          <a:xfrm>
            <a:off x="7863840" y="1417320"/>
            <a:ext cx="3776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etap 1 · mieszkańcy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863840" y="1874520"/>
            <a:ext cx="37764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jeden rolnik, jeden wpis, jedno zamówienie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14300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C8C8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MIKRO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46888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MAKRO</a:t>
            </a:r>
            <a:endParaRPr lang="en-US" sz="8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79476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C8C8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METROPOLIA</a:t>
            </a:r>
            <a:endParaRPr lang="en-US" sz="8000" dirty="0"/>
          </a:p>
        </p:txBody>
      </p:sp>
      <p:sp>
        <p:nvSpPr>
          <p:cNvPr id="5" name="Text 3"/>
          <p:cNvSpPr txBox="1"/>
          <p:nvPr/>
        </p:nvSpPr>
        <p:spPr>
          <a:xfrm>
            <a:off x="7863840" y="2743200"/>
            <a:ext cx="3776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etap 2 · restauracje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863840" y="3200400"/>
            <a:ext cx="37764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restauracje kupują do kuchni, wspólny transport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14300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C8C8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MIKRO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46888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C8C8C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MAKRO</a:t>
            </a:r>
            <a:endParaRPr lang="en-US" sz="8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79476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METROPOLIA</a:t>
            </a:r>
            <a:endParaRPr lang="en-US" sz="8000" dirty="0"/>
          </a:p>
        </p:txBody>
      </p:sp>
      <p:sp>
        <p:nvSpPr>
          <p:cNvPr id="5" name="Text 3"/>
          <p:cNvSpPr txBox="1"/>
          <p:nvPr/>
        </p:nvSpPr>
        <p:spPr>
          <a:xfrm>
            <a:off x="7863840" y="4069080"/>
            <a:ext cx="3776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etap 3 · partnerstwa publiczne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863840" y="4526280"/>
            <a:ext cx="37764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szkoły, stołówki i GZM, 2,1 mln mieszkańców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Od 15 rolników do 2 500 w 5 lat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165811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1658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rok 1, I półr.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16581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–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423160"/>
            <a:ext cx="1658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rolników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788920"/>
            <a:ext cx="16581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zamówienie publiczne, aplikacja, rejestracje, sanepid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435352" y="1325880"/>
            <a:ext cx="165811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9" name="Text 7"/>
          <p:cNvSpPr txBox="1"/>
          <p:nvPr/>
        </p:nvSpPr>
        <p:spPr>
          <a:xfrm>
            <a:off x="2435352" y="1417320"/>
            <a:ext cx="1658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rok 1, II półr.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35352" y="1783080"/>
            <a:ext cx="16581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15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2435352" y="2423160"/>
            <a:ext cx="1658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rolników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2435352" y="2788920"/>
            <a:ext cx="16581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MIKRO: pilotaż, mieszkańcy, start e-ewidencji; 6 punktów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22064" y="1325880"/>
            <a:ext cx="165811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4" name="Text 12"/>
          <p:cNvSpPr txBox="1"/>
          <p:nvPr/>
        </p:nvSpPr>
        <p:spPr>
          <a:xfrm>
            <a:off x="4322064" y="1417320"/>
            <a:ext cx="1658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rok 2 · 2028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322064" y="1783080"/>
            <a:ext cx="16581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100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4322064" y="2423160"/>
            <a:ext cx="1658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rolników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4322064" y="2788920"/>
            <a:ext cx="16581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MAKRO: restauracje kupują do kuchni; 40 punktów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208776" y="1325880"/>
            <a:ext cx="165811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9" name="Text 17"/>
          <p:cNvSpPr txBox="1"/>
          <p:nvPr/>
        </p:nvSpPr>
        <p:spPr>
          <a:xfrm>
            <a:off x="6208776" y="1417320"/>
            <a:ext cx="1658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rok 3 · 2029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208776" y="1783080"/>
            <a:ext cx="16581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400</a:t>
            </a:r>
            <a:endParaRPr lang="en-US" sz="3200" dirty="0"/>
          </a:p>
        </p:txBody>
      </p:sp>
      <p:sp>
        <p:nvSpPr>
          <p:cNvPr id="21" name="Text 19"/>
          <p:cNvSpPr txBox="1"/>
          <p:nvPr/>
        </p:nvSpPr>
        <p:spPr>
          <a:xfrm>
            <a:off x="6208776" y="2423160"/>
            <a:ext cx="1658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rolników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208776" y="2788920"/>
            <a:ext cx="16581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METROPOLIA: szkoły, dzień roślinny, 1. region na licencji; 160 punktów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095488" y="1325880"/>
            <a:ext cx="165811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4" name="Text 22"/>
          <p:cNvSpPr txBox="1"/>
          <p:nvPr/>
        </p:nvSpPr>
        <p:spPr>
          <a:xfrm>
            <a:off x="8095488" y="1417320"/>
            <a:ext cx="1658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rok 4 · 2030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095488" y="1783080"/>
            <a:ext cx="16581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1 200</a:t>
            </a:r>
            <a:endParaRPr lang="en-US" sz="3200" dirty="0"/>
          </a:p>
        </p:txBody>
      </p:sp>
      <p:sp>
        <p:nvSpPr>
          <p:cNvPr id="26" name="Text 24"/>
          <p:cNvSpPr txBox="1"/>
          <p:nvPr/>
        </p:nvSpPr>
        <p:spPr>
          <a:xfrm>
            <a:off x="8095488" y="2423160"/>
            <a:ext cx="1658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rolników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8095488" y="2788920"/>
            <a:ext cx="16581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480 punktów, 144 szkoły, 3 regiony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9982200" y="1325880"/>
            <a:ext cx="165811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9" name="Text 27"/>
          <p:cNvSpPr txBox="1"/>
          <p:nvPr/>
        </p:nvSpPr>
        <p:spPr>
          <a:xfrm>
            <a:off x="9982200" y="1417320"/>
            <a:ext cx="1658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rok 5 · 2031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9982200" y="1783080"/>
            <a:ext cx="16581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2 500</a:t>
            </a:r>
            <a:endParaRPr lang="en-US" sz="3200" dirty="0"/>
          </a:p>
        </p:txBody>
      </p:sp>
      <p:sp>
        <p:nvSpPr>
          <p:cNvPr id="31" name="Text 29"/>
          <p:cNvSpPr txBox="1"/>
          <p:nvPr/>
        </p:nvSpPr>
        <p:spPr>
          <a:xfrm>
            <a:off x="9982200" y="2423160"/>
            <a:ext cx="1658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rolników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9982200" y="2788920"/>
            <a:ext cx="16581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1 000 punktów, 400 szkół i stołówek, 6 regionów</a:t>
            </a:r>
            <a:endParaRPr lang="en-US" sz="1100" dirty="0"/>
          </a:p>
        </p:txBody>
      </p:sp>
      <p:graphicFrame>
        <p:nvGraphicFramePr>
          <p:cNvPr id="33" name="Chart 0"/>
          <p:cNvGraphicFramePr/>
          <p:nvPr/>
        </p:nvGraphicFramePr>
        <p:xfrm>
          <a:off x="548640" y="4069080"/>
          <a:ext cx="6858000" cy="210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Shape 31"/>
          <p:cNvSpPr/>
          <p:nvPr/>
        </p:nvSpPr>
        <p:spPr>
          <a:xfrm>
            <a:off x="7772400" y="4160520"/>
            <a:ext cx="386791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35" name="Text 32"/>
          <p:cNvSpPr txBox="1"/>
          <p:nvPr/>
        </p:nvSpPr>
        <p:spPr>
          <a:xfrm>
            <a:off x="7772400" y="4270248"/>
            <a:ext cx="3867912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1 000 / 2 500 / 6 000</a:t>
            </a:r>
            <a:endParaRPr lang="en-US" sz="2000" dirty="0"/>
          </a:p>
        </p:txBody>
      </p:sp>
      <p:sp>
        <p:nvSpPr>
          <p:cNvPr id="36" name="Text 33"/>
          <p:cNvSpPr txBox="1"/>
          <p:nvPr/>
        </p:nvSpPr>
        <p:spPr>
          <a:xfrm>
            <a:off x="7772400" y="4642612"/>
            <a:ext cx="386791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rolników w roku 5: scenariusz ostrożny / bazowy / „metropolia”, czyli 0,6% / 1,5% / 3,6% ze 167 tys. małych gospodarstw zaplecza</a:t>
            </a:r>
            <a:endParaRPr lang="en-US" sz="1100" dirty="0"/>
          </a:p>
        </p:txBody>
      </p:sp>
      <p:sp>
        <p:nvSpPr>
          <p:cNvPr id="37" name="Text 34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Model japko v3, scenariusz bazowy. Później: hub, centrum wekowania, spiżarnia rotacyjna (z funduszu rozwoju i GZM).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Rysiek, 10 ha: z 16 tys. do 108 tys. zł dochodu rocznie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dziś: 10 ha zbóż do skupu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638659" cy="411480"/>
          </a:xfrm>
          <a:prstGeom prst="rect">
            <a:avLst/>
          </a:prstGeom>
          <a:solidFill>
            <a:srgbClr val="777777"/>
          </a:solidFill>
          <a:ln w="12700">
            <a:solidFill>
              <a:srgbClr val="777777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5" name="Text 3"/>
          <p:cNvSpPr txBox="1"/>
          <p:nvPr/>
        </p:nvSpPr>
        <p:spPr>
          <a:xfrm>
            <a:off x="2324459" y="15544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16 tys. zł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1945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 japko, rok 5: różnorodność i sprzedaż bezpośrednia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3011036" cy="41148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8" name="Shape 6"/>
          <p:cNvSpPr/>
          <p:nvPr/>
        </p:nvSpPr>
        <p:spPr>
          <a:xfrm>
            <a:off x="548640" y="3182112"/>
            <a:ext cx="164592" cy="164592"/>
          </a:xfrm>
          <a:prstGeom prst="rect">
            <a:avLst/>
          </a:prstGeom>
          <a:solidFill>
            <a:srgbClr val="000000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9" name="Text 7"/>
          <p:cNvSpPr txBox="1"/>
          <p:nvPr/>
        </p:nvSpPr>
        <p:spPr>
          <a:xfrm>
            <a:off x="804672" y="3108960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29 tys. </a:t>
            </a: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jajka, 200 kur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559676" y="2514600"/>
            <a:ext cx="3123693" cy="411480"/>
          </a:xfrm>
          <a:prstGeom prst="rect">
            <a:avLst/>
          </a:prstGeom>
          <a:solidFill>
            <a:srgbClr val="33333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1" name="Shape 9"/>
          <p:cNvSpPr/>
          <p:nvPr/>
        </p:nvSpPr>
        <p:spPr>
          <a:xfrm>
            <a:off x="3337560" y="3182112"/>
            <a:ext cx="164592" cy="164592"/>
          </a:xfrm>
          <a:prstGeom prst="rect">
            <a:avLst/>
          </a:prstGeom>
          <a:solidFill>
            <a:srgbClr val="333333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2" name="Text 10"/>
          <p:cNvSpPr txBox="1"/>
          <p:nvPr/>
        </p:nvSpPr>
        <p:spPr>
          <a:xfrm>
            <a:off x="3593592" y="3108960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31 tys. </a:t>
            </a: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malina, 0,5 ha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683369" y="2514600"/>
            <a:ext cx="2509196" cy="411480"/>
          </a:xfrm>
          <a:prstGeom prst="rect">
            <a:avLst/>
          </a:prstGeom>
          <a:solidFill>
            <a:srgbClr val="55555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4" name="Shape 12"/>
          <p:cNvSpPr/>
          <p:nvPr/>
        </p:nvSpPr>
        <p:spPr>
          <a:xfrm>
            <a:off x="6126480" y="3182112"/>
            <a:ext cx="164592" cy="164592"/>
          </a:xfrm>
          <a:prstGeom prst="rect">
            <a:avLst/>
          </a:prstGeom>
          <a:solidFill>
            <a:srgbClr val="555555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5" name="Text 13"/>
          <p:cNvSpPr txBox="1"/>
          <p:nvPr/>
        </p:nvSpPr>
        <p:spPr>
          <a:xfrm>
            <a:off x="6382512" y="3108960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25 tys. </a:t>
            </a: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groch i mąka, 3 ha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192565" y="2514600"/>
            <a:ext cx="901262" cy="411480"/>
          </a:xfrm>
          <a:prstGeom prst="rect">
            <a:avLst/>
          </a:prstGeom>
          <a:solidFill>
            <a:srgbClr val="777777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7" name="Shape 15"/>
          <p:cNvSpPr/>
          <p:nvPr/>
        </p:nvSpPr>
        <p:spPr>
          <a:xfrm>
            <a:off x="8915400" y="3182112"/>
            <a:ext cx="164592" cy="164592"/>
          </a:xfrm>
          <a:prstGeom prst="rect">
            <a:avLst/>
          </a:prstGeom>
          <a:solidFill>
            <a:srgbClr val="777777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8" name="Text 16"/>
          <p:cNvSpPr txBox="1"/>
          <p:nvPr/>
        </p:nvSpPr>
        <p:spPr>
          <a:xfrm>
            <a:off x="9171432" y="3108960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9 tys. </a:t>
            </a: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przetwory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10093828" y="2514600"/>
            <a:ext cx="747638" cy="411480"/>
          </a:xfrm>
          <a:prstGeom prst="rect">
            <a:avLst/>
          </a:prstGeom>
          <a:solidFill>
            <a:srgbClr val="999999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0" name="Shape 18"/>
          <p:cNvSpPr/>
          <p:nvPr/>
        </p:nvSpPr>
        <p:spPr>
          <a:xfrm>
            <a:off x="548640" y="3593592"/>
            <a:ext cx="164592" cy="164592"/>
          </a:xfrm>
          <a:prstGeom prst="rect">
            <a:avLst/>
          </a:prstGeom>
          <a:solidFill>
            <a:srgbClr val="999999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1" name="Text 19"/>
          <p:cNvSpPr txBox="1"/>
          <p:nvPr/>
        </p:nvSpPr>
        <p:spPr>
          <a:xfrm>
            <a:off x="804672" y="3520440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 tys. </a:t>
            </a: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warzywa, 1 ha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0841466" y="2514600"/>
            <a:ext cx="737396" cy="411480"/>
          </a:xfrm>
          <a:prstGeom prst="rect">
            <a:avLst/>
          </a:prstGeom>
          <a:solidFill>
            <a:srgbClr val="BBBBB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3" name="Shape 21"/>
          <p:cNvSpPr/>
          <p:nvPr/>
        </p:nvSpPr>
        <p:spPr>
          <a:xfrm>
            <a:off x="3337560" y="3593592"/>
            <a:ext cx="164592" cy="164592"/>
          </a:xfrm>
          <a:prstGeom prst="rect">
            <a:avLst/>
          </a:prstGeom>
          <a:solidFill>
            <a:srgbClr val="BBBBBB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4" name="Text 22"/>
          <p:cNvSpPr txBox="1"/>
          <p:nvPr/>
        </p:nvSpPr>
        <p:spPr>
          <a:xfrm>
            <a:off x="3593592" y="3520440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 tys. </a:t>
            </a: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zboża do skupu, 4,5 ha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11578862" y="2514600"/>
            <a:ext cx="61450" cy="411480"/>
          </a:xfrm>
          <a:prstGeom prst="rect">
            <a:avLst/>
          </a:prstGeom>
          <a:solidFill>
            <a:srgbClr val="DDDDDD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6" name="Shape 24"/>
          <p:cNvSpPr/>
          <p:nvPr/>
        </p:nvSpPr>
        <p:spPr>
          <a:xfrm>
            <a:off x="6126480" y="3593592"/>
            <a:ext cx="164592" cy="164592"/>
          </a:xfrm>
          <a:prstGeom prst="rect">
            <a:avLst/>
          </a:prstGeom>
          <a:solidFill>
            <a:srgbClr val="DDDDDD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7" name="Text 25"/>
          <p:cNvSpPr txBox="1"/>
          <p:nvPr/>
        </p:nvSpPr>
        <p:spPr>
          <a:xfrm>
            <a:off x="6382512" y="3520440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 tys. </a:t>
            </a: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dopłaty minus abonament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48640" y="416052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9" name="Text 27"/>
          <p:cNvSpPr txBox="1"/>
          <p:nvPr/>
        </p:nvSpPr>
        <p:spPr>
          <a:xfrm>
            <a:off x="548640" y="4270248"/>
            <a:ext cx="2532888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6,8 raza</a:t>
            </a:r>
            <a:endParaRPr lang="en-US" sz="30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4801362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więcej dochodu z tych samych 10 ha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3401568" y="416052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32" name="Text 30"/>
          <p:cNvSpPr txBox="1"/>
          <p:nvPr/>
        </p:nvSpPr>
        <p:spPr>
          <a:xfrm>
            <a:off x="3401568" y="4270248"/>
            <a:ext cx="2532888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9 tys. zł</a:t>
            </a:r>
            <a:endParaRPr lang="en-US" sz="3000" dirty="0"/>
          </a:p>
        </p:txBody>
      </p:sp>
      <p:sp>
        <p:nvSpPr>
          <p:cNvPr id="33" name="Text 31"/>
          <p:cNvSpPr txBox="1"/>
          <p:nvPr/>
        </p:nvSpPr>
        <p:spPr>
          <a:xfrm>
            <a:off x="3401568" y="4801362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miesięcznie zamiast 1 331 zł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6254496" y="416052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35" name="Text 33"/>
          <p:cNvSpPr txBox="1"/>
          <p:nvPr/>
        </p:nvSpPr>
        <p:spPr>
          <a:xfrm>
            <a:off x="6254496" y="4270248"/>
            <a:ext cx="2532888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4,5 ha</a:t>
            </a:r>
            <a:endParaRPr lang="en-US" sz="3000" dirty="0"/>
          </a:p>
        </p:txBody>
      </p:sp>
      <p:sp>
        <p:nvSpPr>
          <p:cNvPr id="36" name="Text 34"/>
          <p:cNvSpPr txBox="1"/>
          <p:nvPr/>
        </p:nvSpPr>
        <p:spPr>
          <a:xfrm>
            <a:off x="6254496" y="4801362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 paszy na jedzenie dla ludzi: groch, mąka, warzywa, malina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9107424" y="416052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38" name="Text 36"/>
          <p:cNvSpPr txBox="1"/>
          <p:nvPr/>
        </p:nvSpPr>
        <p:spPr>
          <a:xfrm>
            <a:off x="9107424" y="4270248"/>
            <a:ext cx="2532888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1,5 etatu</a:t>
            </a:r>
            <a:endParaRPr lang="en-US" sz="3000" dirty="0"/>
          </a:p>
        </p:txBody>
      </p:sp>
      <p:sp>
        <p:nvSpPr>
          <p:cNvPr id="39" name="Text 37"/>
          <p:cNvSpPr txBox="1"/>
          <p:nvPr/>
        </p:nvSpPr>
        <p:spPr>
          <a:xfrm>
            <a:off x="9107424" y="4801362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pracy w gospodarstwie: rodzina Ryśka i pomoc przy malinach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Model japko v3, arkusz „Gospodarstwo Ryśka”. WODR 01.2025, PODR 2024, InHort 2025, Baranowska i in. 2024, RMF24 03.2026, stawki dopłat 2026 (strączkowe 878 zł/ha, rośliny miododajne 1 111 zł/ha). Dochód jak w FADN.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Rok 1 kosztuje GZM 1,14 mln zł brutto, 53 grosze na mieszkańca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7603633" cy="50292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82880" cy="182880"/>
          </a:xfrm>
          <a:prstGeom prst="rect">
            <a:avLst/>
          </a:prstGeom>
          <a:solidFill>
            <a:srgbClr val="000000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5" name="Text 3"/>
          <p:cNvSpPr txBox="1"/>
          <p:nvPr/>
        </p:nvSpPr>
        <p:spPr>
          <a:xfrm>
            <a:off x="868680" y="214884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782 tys.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Platforma, zespół japko i koordynacja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51460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 tym VAT 146 tys. zł i 2 etaty założycieli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8152273" y="1371600"/>
            <a:ext cx="1007980" cy="502920"/>
          </a:xfrm>
          <a:prstGeom prst="rect">
            <a:avLst/>
          </a:prstGeom>
          <a:solidFill>
            <a:srgbClr val="33333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8" name="Shape 6"/>
          <p:cNvSpPr/>
          <p:nvPr/>
        </p:nvSpPr>
        <p:spPr>
          <a:xfrm>
            <a:off x="6217920" y="2240280"/>
            <a:ext cx="182880" cy="182880"/>
          </a:xfrm>
          <a:prstGeom prst="rect">
            <a:avLst/>
          </a:prstGeom>
          <a:solidFill>
            <a:srgbClr val="333333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9" name="Text 7"/>
          <p:cNvSpPr txBox="1"/>
          <p:nvPr/>
        </p:nvSpPr>
        <p:spPr>
          <a:xfrm>
            <a:off x="6537960" y="214884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104 tys.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Rezerwa 10%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9160253" y="1371600"/>
            <a:ext cx="919441" cy="502920"/>
          </a:xfrm>
          <a:prstGeom prst="rect">
            <a:avLst/>
          </a:prstGeom>
          <a:solidFill>
            <a:srgbClr val="55555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1" name="Shape 9"/>
          <p:cNvSpPr/>
          <p:nvPr/>
        </p:nvSpPr>
        <p:spPr>
          <a:xfrm>
            <a:off x="548640" y="3017520"/>
            <a:ext cx="182880" cy="182880"/>
          </a:xfrm>
          <a:prstGeom prst="rect">
            <a:avLst/>
          </a:prstGeom>
          <a:solidFill>
            <a:srgbClr val="555555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2" name="Text 10"/>
          <p:cNvSpPr txBox="1"/>
          <p:nvPr/>
        </p:nvSpPr>
        <p:spPr>
          <a:xfrm>
            <a:off x="868680" y="292608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95 tys.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Transport i punkty odbioru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868680" y="329184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kursy, skrzynki, szafy, gospodarze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0079694" y="1371600"/>
            <a:ext cx="738472" cy="502920"/>
          </a:xfrm>
          <a:prstGeom prst="rect">
            <a:avLst/>
          </a:prstGeom>
          <a:solidFill>
            <a:srgbClr val="777777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5" name="Shape 13"/>
          <p:cNvSpPr/>
          <p:nvPr/>
        </p:nvSpPr>
        <p:spPr>
          <a:xfrm>
            <a:off x="6217920" y="3017520"/>
            <a:ext cx="182880" cy="182880"/>
          </a:xfrm>
          <a:prstGeom prst="rect">
            <a:avLst/>
          </a:prstGeom>
          <a:solidFill>
            <a:srgbClr val="777777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6" name="Text 14"/>
          <p:cNvSpPr txBox="1"/>
          <p:nvPr/>
        </p:nvSpPr>
        <p:spPr>
          <a:xfrm>
            <a:off x="6537960" y="292608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76 tys.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Stacje 15 rolników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6537960" y="329184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waga, Raspberry Pi z kamerą, drukarka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0818166" y="1371600"/>
            <a:ext cx="588637" cy="502920"/>
          </a:xfrm>
          <a:prstGeom prst="rect">
            <a:avLst/>
          </a:prstGeom>
          <a:solidFill>
            <a:srgbClr val="999999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9" name="Shape 17"/>
          <p:cNvSpPr/>
          <p:nvPr/>
        </p:nvSpPr>
        <p:spPr>
          <a:xfrm>
            <a:off x="548640" y="3794760"/>
            <a:ext cx="182880" cy="182880"/>
          </a:xfrm>
          <a:prstGeom prst="rect">
            <a:avLst/>
          </a:prstGeom>
          <a:solidFill>
            <a:srgbClr val="999999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0" name="Text 18"/>
          <p:cNvSpPr txBox="1"/>
          <p:nvPr/>
        </p:nvSpPr>
        <p:spPr>
          <a:xfrm>
            <a:off x="868680" y="370332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61 tys.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Wiedza i prawo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868680" y="40690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warsztaty, opinie prawne, ewaluacja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1406803" y="1371600"/>
            <a:ext cx="233509" cy="502920"/>
          </a:xfrm>
          <a:prstGeom prst="rect">
            <a:avLst/>
          </a:prstGeom>
          <a:solidFill>
            <a:srgbClr val="BBBBB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3" name="Shape 21"/>
          <p:cNvSpPr/>
          <p:nvPr/>
        </p:nvSpPr>
        <p:spPr>
          <a:xfrm>
            <a:off x="6217920" y="3794760"/>
            <a:ext cx="182880" cy="182880"/>
          </a:xfrm>
          <a:prstGeom prst="rect">
            <a:avLst/>
          </a:prstGeom>
          <a:solidFill>
            <a:srgbClr val="BBBBBB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4" name="Text 22"/>
          <p:cNvSpPr txBox="1"/>
          <p:nvPr/>
        </p:nvSpPr>
        <p:spPr>
          <a:xfrm>
            <a:off x="6537960" y="370332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24 tys.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Promocja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48640" y="461772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6" name="Text 24"/>
          <p:cNvSpPr txBox="1"/>
          <p:nvPr/>
        </p:nvSpPr>
        <p:spPr>
          <a:xfrm>
            <a:off x="548640" y="4727448"/>
            <a:ext cx="34533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0,53 zł</a:t>
            </a:r>
            <a:endParaRPr lang="en-US" sz="30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258562"/>
            <a:ext cx="34533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na mieszkańca GZM w roku 1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367784" y="461772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9" name="Text 27"/>
          <p:cNvSpPr txBox="1"/>
          <p:nvPr/>
        </p:nvSpPr>
        <p:spPr>
          <a:xfrm>
            <a:off x="4367784" y="4727448"/>
            <a:ext cx="34533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0,04%</a:t>
            </a:r>
            <a:endParaRPr lang="en-US" sz="3000" dirty="0"/>
          </a:p>
        </p:txBody>
      </p:sp>
      <p:sp>
        <p:nvSpPr>
          <p:cNvPr id="30" name="Text 28"/>
          <p:cNvSpPr txBox="1"/>
          <p:nvPr/>
        </p:nvSpPr>
        <p:spPr>
          <a:xfrm>
            <a:off x="4367784" y="5258562"/>
            <a:ext cx="34533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budżetu GZM (2,58 mld zł, 2025)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8186928" y="461772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32" name="Text 30"/>
          <p:cNvSpPr txBox="1"/>
          <p:nvPr/>
        </p:nvSpPr>
        <p:spPr>
          <a:xfrm>
            <a:off x="8186928" y="4727448"/>
            <a:ext cx="34533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331 mln zł</a:t>
            </a:r>
            <a:endParaRPr lang="en-US" sz="3000" dirty="0"/>
          </a:p>
        </p:txBody>
      </p:sp>
      <p:sp>
        <p:nvSpPr>
          <p:cNvPr id="33" name="Text 31"/>
          <p:cNvSpPr txBox="1"/>
          <p:nvPr/>
        </p:nvSpPr>
        <p:spPr>
          <a:xfrm>
            <a:off x="8186928" y="5258562"/>
            <a:ext cx="34533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umowa GZM na Metrorower (59 miesięcy), dla porównania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Model japko v3, arkusz „Rok 1 szczegóły”: pół roku przygotowania, pół roku pilotażu (15 rolników, 6 punktów). Budżet GZM 2025.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Aplikację zbudujemy w pół roku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34924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5349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Blanka </a:t>
            </a:r>
            <a:r>
              <a:rPr lang="en-US" sz="2800" b="1" dirty="0" err="1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Byrwa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5349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projektantka, badaczka biomateriałów; studiuje Biznes i technologię ekologiczną (UG). Produkt, partnerstwa, projektowanie.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63640" y="1463040"/>
            <a:ext cx="534924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7" name="Text 5"/>
          <p:cNvSpPr txBox="1"/>
          <p:nvPr/>
        </p:nvSpPr>
        <p:spPr>
          <a:xfrm>
            <a:off x="6263640" y="1600200"/>
            <a:ext cx="5349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Jan Czerwiński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6263640" y="2240280"/>
            <a:ext cx="5349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programista. Aplikacja, stacja rolnika, model AI na kamerze.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46100" y="3810000"/>
            <a:ext cx="53467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pl-PL" sz="14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kontakt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pl-PL" sz="18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blankabyrwa@gmail.com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pl-PL" sz="18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tel. 668 739 493</a:t>
            </a:r>
          </a:p>
        </p:txBody>
      </p:sp>
      <p:pic>
        <p:nvPicPr>
          <p:cNvPr id="11" name="Picture 10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033F7F3F-67B5-5BF9-CD18-6BA001E69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900" y="2870200"/>
            <a:ext cx="3048000" cy="3048000"/>
          </a:xfrm>
          <a:prstGeom prst="rect">
            <a:avLst/>
          </a:prstGeom>
        </p:spPr>
      </p:pic>
      <p:sp>
        <p:nvSpPr>
          <p:cNvPr id="12" name="Podpis QR"/>
          <p:cNvSpPr txBox="1"/>
          <p:nvPr/>
        </p:nvSpPr>
        <p:spPr>
          <a:xfrm>
            <a:off x="6261100" y="5816600"/>
            <a:ext cx="3810000" cy="2794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indent="0">
              <a:buNone/>
            </a:pPr>
            <a:r>
              <a:rPr lang="pl-PL" sz="14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prototyp jappka</a:t>
            </a:r>
          </a:p>
        </p:txBody>
      </p:sp>
    </p:spTree>
    <p:extLst>
      <p:ext uri="{BB962C8B-B14F-4D97-AF65-F5344CB8AC3E}">
        <p14:creationId xmlns:p14="http://schemas.microsoft.com/office/powerpoint/2010/main" val="361399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Zmiana systemu żywności wg FSEC: 0,2–0,4% PKB. japko w pełnej skali: 0,015% PKB GZM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inwestycja uzasadniona wg FSEC: 0,3% PKB GZM, ok. 602 mln zł rocznie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1091672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556802" cy="5029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6" name="Text 4"/>
          <p:cNvSpPr txBox="1"/>
          <p:nvPr/>
        </p:nvSpPr>
        <p:spPr>
          <a:xfrm>
            <a:off x="1288322" y="16459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japko, rok 5: 30 mln zł (5% tej kwoty)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8" name="Text 6"/>
          <p:cNvSpPr txBox="1"/>
          <p:nvPr/>
        </p:nvSpPr>
        <p:spPr>
          <a:xfrm>
            <a:off x="548640" y="2624328"/>
            <a:ext cx="253288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4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ok. 20 mld zł</a:t>
            </a:r>
            <a:endParaRPr lang="en-US" sz="2404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091942"/>
            <a:ext cx="2532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ukrytych kosztów żywności rocznie w GZM: zdrowie, klimat, przyroda (10% PKB wg FSEC) [szac.]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401568" y="251460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1" name="Text 9"/>
          <p:cNvSpPr txBox="1"/>
          <p:nvPr/>
        </p:nvSpPr>
        <p:spPr>
          <a:xfrm>
            <a:off x="3401568" y="2624328"/>
            <a:ext cx="253288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4,20 zł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3401568" y="3091942"/>
            <a:ext cx="2532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wraca do rolników i mieszkańców z każdej złotówki GZM w roku 5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54496" y="251460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4" name="Text 12"/>
          <p:cNvSpPr txBox="1"/>
          <p:nvPr/>
        </p:nvSpPr>
        <p:spPr>
          <a:xfrm>
            <a:off x="6254496" y="2624328"/>
            <a:ext cx="253288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2,92 zł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6254496" y="3091942"/>
            <a:ext cx="2532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średnio przez 5 lat; od roku 3 inwestycja zwraca się z nadwyżką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107424" y="251460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7" name="Text 15"/>
          <p:cNvSpPr txBox="1"/>
          <p:nvPr/>
        </p:nvSpPr>
        <p:spPr>
          <a:xfrm>
            <a:off x="9107424" y="2624328"/>
            <a:ext cx="253288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1,2%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9107424" y="3091942"/>
            <a:ext cx="2532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budżetu GZM w roku 5, 14 zł na mieszkańca rocznie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572000"/>
            <a:ext cx="110916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Zwrot liczony ostrożnie: </a:t>
            </a:r>
            <a:r>
              <a:rPr lang="en-US" sz="12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dochód rolników 85 mln zł, oszczędność mieszkańców 23 mln zł, wartość uniknionych emisji 19 mln zł (rok 5). </a:t>
            </a:r>
            <a:r>
              <a:rPr lang="en-US" sz="12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Bez zdrowia: </a:t>
            </a:r>
            <a:r>
              <a:rPr lang="en-US" sz="12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zła dieta to 20% zgonów w Polsce (UE 17%); otyłość kosztuje ponad 9 mld zł rocznie wprost i ok. 27 mld zł pośrednio; zwrot z 1 USD na walkę z nadwagą do 5,6 USD (OECD); EAT-Lancet 2.0: ponad 10:1.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Food System Economics Commission 2024. PKB GZM [szac.]: 93 591 zł PKB na mieszkańca śląskiego 2023 (GUS) × 2,14 mln mieszkańców = ok. 200 mld zł. OECD/KE 2023, NIK 2024, OECD 2019, EAT-Lancet 2.0. Model japko v3.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Odwracamy kierunek: z paszy na talerz</a:t>
            </a:r>
            <a:endParaRPr lang="en-US" sz="24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548640" y="1280160"/>
          <a:ext cx="530352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6126480" y="1325880"/>
            <a:ext cx="55138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Dziś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zboża zajmują 65,5% zasiewów, kukurydza 11,8% (w 2004 r. 3,6%).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japko widzi, co się sprzedaje.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Milena pokazuje Ryśkowi, co z tego posiać: groch, warzywa, maliny, jajka, przetwory.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Dane o sprzedaży stają się danymi dla polityki rolnej: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GZM widzi popyt i może sterować dopłatami, zamówieniami stołówek i doradztwem ODR.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48640" y="434340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6" name="Text 3"/>
          <p:cNvSpPr txBox="1"/>
          <p:nvPr/>
        </p:nvSpPr>
        <p:spPr>
          <a:xfrm>
            <a:off x="548640" y="4453128"/>
            <a:ext cx="25328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7 500 ha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4888992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 paszy na żywność dla ludzi w roku 5; u Ryśka 4,5 ha z 10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401568" y="434340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9" name="Text 6"/>
          <p:cNvSpPr txBox="1"/>
          <p:nvPr/>
        </p:nvSpPr>
        <p:spPr>
          <a:xfrm>
            <a:off x="3401568" y="4453128"/>
            <a:ext cx="25328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65,5%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3401568" y="4888992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zboża w powierzchni zasiewów, 2023 (IUNG)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254496" y="434340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2" name="Text 9"/>
          <p:cNvSpPr txBox="1"/>
          <p:nvPr/>
        </p:nvSpPr>
        <p:spPr>
          <a:xfrm>
            <a:off x="6254496" y="4453128"/>
            <a:ext cx="25328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83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 najmniej 71%</a:t>
            </a:r>
            <a:endParaRPr lang="en-US" sz="2083" dirty="0"/>
          </a:p>
        </p:txBody>
      </p:sp>
      <p:sp>
        <p:nvSpPr>
          <p:cNvPr id="13" name="Text 10"/>
          <p:cNvSpPr txBox="1"/>
          <p:nvPr/>
        </p:nvSpPr>
        <p:spPr>
          <a:xfrm>
            <a:off x="6254496" y="4888992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ziemi rolnej w UE karmi zwierzęta, nie ludzi (Greenpeace 2019)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9107424" y="434340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5" name="Text 12"/>
          <p:cNvSpPr txBox="1"/>
          <p:nvPr/>
        </p:nvSpPr>
        <p:spPr>
          <a:xfrm>
            <a:off x="9107424" y="4453128"/>
            <a:ext cx="25328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878 zł/ha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9107424" y="4888992"/>
            <a:ext cx="25328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płatność do strączkowych 2026, a groch otwiera też ekoschemat za różnorodność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KOWR (średnia 2015/16–2019/20), IUNG 2023, Greenpeace 2019, stawki dopłat 2026 [szac.], model japko v3.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14300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MIKRO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46888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MAKRO</a:t>
            </a:r>
            <a:endParaRPr lang="en-US" sz="8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79476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METROPOLIA</a:t>
            </a:r>
            <a:endParaRPr lang="en-US" sz="8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Nie „eko”, tylko blisko, świeżo i bez marży pośrednika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271516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4" name="Text 2"/>
          <p:cNvSpPr txBox="1"/>
          <p:nvPr/>
        </p:nvSpPr>
        <p:spPr>
          <a:xfrm>
            <a:off x="548640" y="1481328"/>
            <a:ext cx="5271516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ok. 12 mld zł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171192"/>
            <a:ext cx="52715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rocznie wydają gospodarstwa domowe GZM na żywność [szac., GUS 2024]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368796" y="1371600"/>
            <a:ext cx="5271516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7" name="Text 5"/>
          <p:cNvSpPr txBox="1"/>
          <p:nvPr/>
        </p:nvSpPr>
        <p:spPr>
          <a:xfrm>
            <a:off x="6368796" y="1481328"/>
            <a:ext cx="5271516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1,8%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6368796" y="2171192"/>
            <a:ext cx="52715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tej kwoty to obrót japko w roku 5. Miejsca na wzrost jest dużo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3383280"/>
            <a:ext cx="5271516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0" name="Text 8"/>
          <p:cNvSpPr txBox="1"/>
          <p:nvPr/>
        </p:nvSpPr>
        <p:spPr>
          <a:xfrm>
            <a:off x="548640" y="3493008"/>
            <a:ext cx="5271516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26 vs 123 tys. t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182872"/>
            <a:ext cx="52715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warzywa i owoce od rolników japko w samej GZM vs zakupy Biedronki od lokalnych dostawców w całej Polsce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368796" y="3383280"/>
            <a:ext cx="5271516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3" name="Text 11"/>
          <p:cNvSpPr txBox="1"/>
          <p:nvPr/>
        </p:nvSpPr>
        <p:spPr>
          <a:xfrm>
            <a:off x="6368796" y="3493008"/>
            <a:ext cx="5271516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23 mln zł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6368796" y="4182872"/>
            <a:ext cx="52715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rocznie oszczędzają mieszkańcy w roku 5: w japko płacą ok. 10% mniej niż w sklepie [założenie]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544068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Persona: rodzina z zakupami w Lidlu i Biedronce. 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Start od osób zaangażowanych, cel to odbiorca masowy. 78% zapłaci więcej za jakość, a w japko zapłaci mniej niż w sklepie.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GUS 2024, Biedronka (raport zrównoważonego rozwoju), Instytut Grunt 2026, model japko v3.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Chcą, ale nie mają jak: barierą jest odległość, nie zaufanie</a:t>
            </a:r>
            <a:endParaRPr lang="en-US" sz="24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746379" y="1417320"/>
          <a:ext cx="2103120" cy="210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746379" y="21945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38%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703320"/>
            <a:ext cx="24985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 err="1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uważa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że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, </a:t>
            </a:r>
            <a:r>
              <a:rPr lang="en-US" sz="1300" dirty="0" err="1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barierą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jest brak punktu w pobliżu; brak zaufania do jakości tylko 6%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800600"/>
            <a:ext cx="24985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Grunt 2025</a:t>
            </a:r>
            <a:endParaRPr lang="en-US" sz="1000" dirty="0"/>
          </a:p>
        </p:txBody>
      </p:sp>
      <p:graphicFrame>
        <p:nvGraphicFramePr>
          <p:cNvPr id="7" name="Chart 1"/>
          <p:cNvGraphicFramePr/>
          <p:nvPr/>
        </p:nvGraphicFramePr>
        <p:xfrm>
          <a:off x="3610737" y="1417320"/>
          <a:ext cx="2103120" cy="210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4"/>
          <p:cNvSpPr txBox="1"/>
          <p:nvPr/>
        </p:nvSpPr>
        <p:spPr>
          <a:xfrm>
            <a:off x="3610737" y="21945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23%</a:t>
            </a:r>
            <a:endParaRPr lang="en-US" sz="3000" dirty="0"/>
          </a:p>
        </p:txBody>
      </p:sp>
      <p:sp>
        <p:nvSpPr>
          <p:cNvPr id="9" name="Text 5"/>
          <p:cNvSpPr txBox="1"/>
          <p:nvPr/>
        </p:nvSpPr>
        <p:spPr>
          <a:xfrm>
            <a:off x="3412998" y="3703320"/>
            <a:ext cx="24985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chciałoby kupować od rolnika, ale nie może albo nie wie, gdzie szukać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3412998" y="4800600"/>
            <a:ext cx="24985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Grunt 2026</a:t>
            </a:r>
            <a:endParaRPr lang="en-US" sz="1000" dirty="0"/>
          </a:p>
        </p:txBody>
      </p:sp>
      <p:graphicFrame>
        <p:nvGraphicFramePr>
          <p:cNvPr id="11" name="Chart 2"/>
          <p:cNvGraphicFramePr/>
          <p:nvPr/>
        </p:nvGraphicFramePr>
        <p:xfrm>
          <a:off x="6475095" y="1417320"/>
          <a:ext cx="2103120" cy="210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 7"/>
          <p:cNvSpPr txBox="1"/>
          <p:nvPr/>
        </p:nvSpPr>
        <p:spPr>
          <a:xfrm>
            <a:off x="6475095" y="21945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77%</a:t>
            </a:r>
            <a:endParaRPr lang="en-US" sz="3000" dirty="0"/>
          </a:p>
        </p:txBody>
      </p:sp>
      <p:sp>
        <p:nvSpPr>
          <p:cNvPr id="13" name="Text 8"/>
          <p:cNvSpPr txBox="1"/>
          <p:nvPr/>
        </p:nvSpPr>
        <p:spPr>
          <a:xfrm>
            <a:off x="6277356" y="3703320"/>
            <a:ext cx="24985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uważa, że samorząd powinien wspierać dostęp do </a:t>
            </a:r>
            <a:r>
              <a:rPr lang="en-US" sz="1300" dirty="0" err="1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lokalnej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żywności</a:t>
            </a:r>
            <a:endParaRPr lang="en-US" sz="1300" dirty="0"/>
          </a:p>
        </p:txBody>
      </p:sp>
      <p:sp>
        <p:nvSpPr>
          <p:cNvPr id="14" name="Text 9"/>
          <p:cNvSpPr txBox="1"/>
          <p:nvPr/>
        </p:nvSpPr>
        <p:spPr>
          <a:xfrm>
            <a:off x="6277356" y="4800600"/>
            <a:ext cx="24985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Grunt 2026</a:t>
            </a:r>
            <a:endParaRPr lang="en-US" sz="1000" dirty="0"/>
          </a:p>
        </p:txBody>
      </p:sp>
      <p:graphicFrame>
        <p:nvGraphicFramePr>
          <p:cNvPr id="15" name="Chart 3"/>
          <p:cNvGraphicFramePr/>
          <p:nvPr/>
        </p:nvGraphicFramePr>
        <p:xfrm>
          <a:off x="9339453" y="1417320"/>
          <a:ext cx="2103120" cy="210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 10"/>
          <p:cNvSpPr txBox="1"/>
          <p:nvPr/>
        </p:nvSpPr>
        <p:spPr>
          <a:xfrm>
            <a:off x="9339453" y="21945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89%</a:t>
            </a:r>
            <a:endParaRPr lang="en-US" sz="3000" dirty="0"/>
          </a:p>
        </p:txBody>
      </p:sp>
      <p:sp>
        <p:nvSpPr>
          <p:cNvPr id="17" name="Text 11"/>
          <p:cNvSpPr txBox="1"/>
          <p:nvPr/>
        </p:nvSpPr>
        <p:spPr>
          <a:xfrm>
            <a:off x="9141714" y="3703320"/>
            <a:ext cx="24985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chce punktu odbioru w mieście; 96% </a:t>
            </a:r>
            <a:r>
              <a:rPr lang="en-US" sz="1300" dirty="0" err="1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woli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samodzielnie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wybierać produkty niż dostać gotową paczkę</a:t>
            </a:r>
            <a:endParaRPr lang="en-US" sz="1300" dirty="0"/>
          </a:p>
        </p:txBody>
      </p:sp>
      <p:sp>
        <p:nvSpPr>
          <p:cNvPr id="18" name="Text 12"/>
          <p:cNvSpPr txBox="1"/>
          <p:nvPr/>
        </p:nvSpPr>
        <p:spPr>
          <a:xfrm>
            <a:off x="9141714" y="4800600"/>
            <a:ext cx="24985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Toruń 2023</a:t>
            </a:r>
            <a:endParaRPr lang="en-US" sz="1000" dirty="0"/>
          </a:p>
        </p:txBody>
      </p:sp>
      <p:sp>
        <p:nvSpPr>
          <p:cNvPr id="19" name="Shape 13"/>
          <p:cNvSpPr/>
          <p:nvPr/>
        </p:nvSpPr>
        <p:spPr>
          <a:xfrm>
            <a:off x="548640" y="5257800"/>
            <a:ext cx="1109167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0" name="Text 14"/>
          <p:cNvSpPr txBox="1"/>
          <p:nvPr/>
        </p:nvSpPr>
        <p:spPr>
          <a:xfrm>
            <a:off x="548640" y="539496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48% vs 5% 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uważa, że żywność z targu jest lepsza niż z supermarketu / odwrotnie (Grunt 2025)</a:t>
            </a:r>
            <a:endParaRPr lang="en-US" sz="2200" dirty="0"/>
          </a:p>
        </p:txBody>
      </p:sp>
      <p:sp>
        <p:nvSpPr>
          <p:cNvPr id="21" name="Text 15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Instytut Grunt 2025 i 2026 (próby ogólnopolskie). Badanie mieszkańców Torunia 2023.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Sieć już jest: jajka od sąsiada, miód od znajomego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Polacy kupują od ludzi, którym ufają. </a:t>
            </a:r>
            <a:r>
              <a:rPr lang="en-US" sz="15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japko</a:t>
            </a:r>
            <a:r>
              <a:rPr lang="en-US" sz="15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nie wymyśla nowego zwyczaju, tylko robi z niego system dla 2,1 mln mieszkańców metropolii.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5" name="Text 3"/>
          <p:cNvSpPr txBox="1"/>
          <p:nvPr/>
        </p:nvSpPr>
        <p:spPr>
          <a:xfrm>
            <a:off x="548640" y="2029968"/>
            <a:ext cx="3453384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74%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783332"/>
            <a:ext cx="345338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Polaków stawia szczęście rodzinne na pierwszym miejscu; zdrowie 71%, o 16 pkt więcej niż w 2019 r. (CBOS 2026)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67784" y="192024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8" name="Text 6"/>
          <p:cNvSpPr txBox="1"/>
          <p:nvPr/>
        </p:nvSpPr>
        <p:spPr>
          <a:xfrm>
            <a:off x="4367784" y="2029968"/>
            <a:ext cx="3453384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46%</a:t>
            </a:r>
            <a:endParaRPr lang="en-US" sz="4400" dirty="0"/>
          </a:p>
        </p:txBody>
      </p:sp>
      <p:sp>
        <p:nvSpPr>
          <p:cNvPr id="9" name="Text 7"/>
          <p:cNvSpPr txBox="1"/>
          <p:nvPr/>
        </p:nvSpPr>
        <p:spPr>
          <a:xfrm>
            <a:off x="4367784" y="2783332"/>
            <a:ext cx="345338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kupuje jajka prosto z </a:t>
            </a:r>
            <a:r>
              <a:rPr lang="en-US" sz="13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gospodarstwa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(26%) albo </a:t>
            </a:r>
            <a:r>
              <a:rPr lang="en-US" sz="13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na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r>
              <a:rPr lang="en-US" sz="13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targu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(20%), poza siecią sklepów (ISP 2023)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186928" y="192024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1" name="Text 9"/>
          <p:cNvSpPr txBox="1"/>
          <p:nvPr/>
        </p:nvSpPr>
        <p:spPr>
          <a:xfrm>
            <a:off x="8186928" y="2029968"/>
            <a:ext cx="3453384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47%</a:t>
            </a:r>
            <a:endParaRPr lang="en-US" sz="4400" dirty="0"/>
          </a:p>
        </p:txBody>
      </p:sp>
      <p:sp>
        <p:nvSpPr>
          <p:cNvPr id="12" name="Text 10"/>
          <p:cNvSpPr txBox="1"/>
          <p:nvPr/>
        </p:nvSpPr>
        <p:spPr>
          <a:xfrm>
            <a:off x="8186928" y="2783332"/>
            <a:ext cx="345338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kupujących u rolnika jeździ do gospodarstwa sam albo z sąsiadami, rodziną, znajomymi (ISP 2023)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402336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4" name="Text 12"/>
          <p:cNvSpPr txBox="1"/>
          <p:nvPr/>
        </p:nvSpPr>
        <p:spPr>
          <a:xfrm>
            <a:off x="548640" y="4133088"/>
            <a:ext cx="3453384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68%</a:t>
            </a:r>
            <a:endParaRPr lang="en-US" sz="4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4886452"/>
            <a:ext cx="345338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ufa rolnikom, sklepom 54%; „bardzo wysokie zaufanie” do targu 32%, do dyskontu 8% (EIT Food 2026, Grunt 2026)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67784" y="402336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7" name="Text 15"/>
          <p:cNvSpPr txBox="1"/>
          <p:nvPr/>
        </p:nvSpPr>
        <p:spPr>
          <a:xfrm>
            <a:off x="4367784" y="4133088"/>
            <a:ext cx="3453384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78%</a:t>
            </a:r>
            <a:endParaRPr lang="en-US" sz="4400" dirty="0"/>
          </a:p>
        </p:txBody>
      </p:sp>
      <p:sp>
        <p:nvSpPr>
          <p:cNvPr id="18" name="Text 16"/>
          <p:cNvSpPr txBox="1"/>
          <p:nvPr/>
        </p:nvSpPr>
        <p:spPr>
          <a:xfrm>
            <a:off x="4367784" y="4886452"/>
            <a:ext cx="345338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zapłaci więcej za lepszą jakość, także osoby w trudnej sytuacji materialnej (Grunt 2026)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186928" y="402336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0" name="Text 18"/>
          <p:cNvSpPr txBox="1"/>
          <p:nvPr/>
        </p:nvSpPr>
        <p:spPr>
          <a:xfrm>
            <a:off x="8186928" y="4133088"/>
            <a:ext cx="3453384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×16</a:t>
            </a:r>
            <a:endParaRPr lang="en-US" sz="4400" dirty="0"/>
          </a:p>
        </p:txBody>
      </p:sp>
      <p:sp>
        <p:nvSpPr>
          <p:cNvPr id="21" name="Text 19"/>
          <p:cNvSpPr txBox="1"/>
          <p:nvPr/>
        </p:nvSpPr>
        <p:spPr>
          <a:xfrm>
            <a:off x="8186928" y="4886452"/>
            <a:ext cx="345338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tylu więcej </a:t>
            </a:r>
            <a:r>
              <a:rPr lang="en-US" sz="13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rolników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r>
              <a:rPr lang="en-US" sz="13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sprzedaje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w rolniczym handlu </a:t>
            </a:r>
            <a:r>
              <a:rPr lang="en-US" sz="13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detalicznym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1 633 → 25 739, 2017–2025 (GIS, GIW)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ISP „Czy konsumenci zmienią polskie rolnictwo?” (2023, N=1000). CBOS 2026 za Wartowiedziec (8.10.2026). EIT Food Trust Report 2026. Instytut Grunt 2026. Toruń 2023: 57% kupuje bezpośrednio od rolnika.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44515-EA43-E8DE-1834-F8B8788991E8}"/>
              </a:ext>
            </a:extLst>
          </p:cNvPr>
          <p:cNvSpPr>
            <a:spLocks noGrp="1"/>
          </p:cNvSpPr>
          <p:nvPr>
            <p:ph type="title" idx="100"/>
          </p:nvPr>
        </p:nvSpPr>
        <p:spPr/>
        <p:txBody>
          <a:bodyPr/>
          <a:lstStyle/>
          <a:p>
            <a:r>
              <a:rPr lang="pl-PL" dirty="0"/>
              <a:t>Bez japko: rolnik i miasto się nie spotykają</a:t>
            </a:r>
          </a:p>
        </p:txBody>
      </p:sp>
      <p:sp>
        <p:nvSpPr>
          <p:cNvPr id="10" name="Obszar GZM"/>
          <p:cNvSpPr/>
          <p:nvPr/>
        </p:nvSpPr>
        <p:spPr>
          <a:xfrm>
            <a:off x="609600" y="1422400"/>
            <a:ext cx="6832600" cy="4521200"/>
          </a:xfrm>
          <a:custGeom>
            <a:avLst/>
            <a:gdLst/>
            <a:ahLst/>
            <a:cxnLst/>
            <a:rect l="0" t="0" r="r" b="b"/>
            <a:pathLst>
              <a:path w="6832600" h="4521200">
                <a:moveTo>
                  <a:pt x="88900" y="673100"/>
                </a:moveTo>
                <a:lnTo>
                  <a:pt x="3962400" y="0"/>
                </a:lnTo>
                <a:lnTo>
                  <a:pt x="6438900" y="0"/>
                </a:lnTo>
                <a:lnTo>
                  <a:pt x="6832600" y="1752600"/>
                </a:lnTo>
                <a:lnTo>
                  <a:pt x="4787900" y="4521200"/>
                </a:lnTo>
                <a:lnTo>
                  <a:pt x="3454400" y="4521200"/>
                </a:lnTo>
                <a:lnTo>
                  <a:pt x="914400" y="3086100"/>
                </a:lnTo>
                <a:lnTo>
                  <a:pt x="0" y="990600"/>
                </a:lnTo>
                <a:close/>
              </a:path>
            </a:pathLst>
          </a:custGeom>
          <a:solidFill>
            <a:srgbClr val="F0F0F0"/>
          </a:solidFill>
          <a:ln w="15875">
            <a:solidFill>
              <a:srgbClr val="000000"/>
            </a:solidFill>
            <a:round/>
          </a:ln>
        </p:spPr>
        <p:txBody>
          <a:bodyPr/>
          <a:lstStyle/>
          <a:p>
            <a:endParaRPr lang="en-PL"/>
          </a:p>
        </p:txBody>
      </p:sp>
      <p:sp>
        <p:nvSpPr>
          <p:cNvPr id="11" name="Tekst 11"/>
          <p:cNvSpPr txBox="1"/>
          <p:nvPr/>
        </p:nvSpPr>
        <p:spPr>
          <a:xfrm>
            <a:off x="736600" y="1676400"/>
            <a:ext cx="762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GZM</a:t>
            </a:r>
          </a:p>
        </p:txBody>
      </p:sp>
      <p:cxnSp>
        <p:nvCxnSpPr>
          <p:cNvPr id="12" name="Linia 12"/>
          <p:cNvCxnSpPr/>
          <p:nvPr/>
        </p:nvCxnSpPr>
        <p:spPr>
          <a:xfrm>
            <a:off x="3352800" y="2387600"/>
            <a:ext cx="1219200" cy="0"/>
          </a:xfrm>
          <a:prstGeom prst="line">
            <a:avLst/>
          </a:prstGeom>
          <a:ln w="12700">
            <a:solidFill>
              <a:srgbClr val="000000"/>
            </a:solidFill>
            <a:prstDash val="dash"/>
          </a:ln>
        </p:spPr>
      </p:cxnSp>
      <p:sp>
        <p:nvSpPr>
          <p:cNvPr id="13" name="Tekst 13"/>
          <p:cNvSpPr txBox="1"/>
          <p:nvPr/>
        </p:nvSpPr>
        <p:spPr>
          <a:xfrm>
            <a:off x="4584700" y="2273300"/>
            <a:ext cx="203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×</a:t>
            </a:r>
          </a:p>
        </p:txBody>
      </p:sp>
      <p:sp>
        <p:nvSpPr>
          <p:cNvPr id="14" name="Tekst 14"/>
          <p:cNvSpPr txBox="1"/>
          <p:nvPr/>
        </p:nvSpPr>
        <p:spPr>
          <a:xfrm>
            <a:off x="4838700" y="2298700"/>
            <a:ext cx="2159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brak kanału do miasta</a:t>
            </a:r>
          </a:p>
        </p:txBody>
      </p:sp>
      <p:sp>
        <p:nvSpPr>
          <p:cNvPr id="16" name="Tekst 16"/>
          <p:cNvSpPr txBox="1"/>
          <p:nvPr/>
        </p:nvSpPr>
        <p:spPr>
          <a:xfrm>
            <a:off x="5689600" y="17145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Blanka</a:t>
            </a:r>
          </a:p>
        </p:txBody>
      </p:sp>
      <p:sp>
        <p:nvSpPr>
          <p:cNvPr id="17" name="Tekst 17"/>
          <p:cNvSpPr txBox="1"/>
          <p:nvPr/>
        </p:nvSpPr>
        <p:spPr>
          <a:xfrm>
            <a:off x="5689600" y="19558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wieś w GZM</a:t>
            </a:r>
          </a:p>
        </p:txBody>
      </p:sp>
      <p:sp>
        <p:nvSpPr>
          <p:cNvPr id="19" name="Tekst 19"/>
          <p:cNvSpPr txBox="1"/>
          <p:nvPr/>
        </p:nvSpPr>
        <p:spPr>
          <a:xfrm>
            <a:off x="660400" y="21971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Rysiek i żona</a:t>
            </a:r>
          </a:p>
        </p:txBody>
      </p:sp>
      <p:sp>
        <p:nvSpPr>
          <p:cNvPr id="20" name="Tekst 20"/>
          <p:cNvSpPr txBox="1"/>
          <p:nvPr/>
        </p:nvSpPr>
        <p:spPr>
          <a:xfrm>
            <a:off x="660400" y="24384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gospodarstwo, Zbrosławice</a:t>
            </a:r>
          </a:p>
        </p:txBody>
      </p:sp>
      <p:sp>
        <p:nvSpPr>
          <p:cNvPr id="22" name="Tekst 22"/>
          <p:cNvSpPr txBox="1"/>
          <p:nvPr/>
        </p:nvSpPr>
        <p:spPr>
          <a:xfrm>
            <a:off x="1308100" y="27178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Milena</a:t>
            </a:r>
          </a:p>
        </p:txBody>
      </p:sp>
      <p:sp>
        <p:nvSpPr>
          <p:cNvPr id="23" name="Tekst 23"/>
          <p:cNvSpPr txBox="1"/>
          <p:nvPr/>
        </p:nvSpPr>
        <p:spPr>
          <a:xfrm>
            <a:off x="1308100" y="29591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Bytom</a:t>
            </a:r>
          </a:p>
        </p:txBody>
      </p:sp>
      <p:sp>
        <p:nvSpPr>
          <p:cNvPr id="25" name="Tekst 25"/>
          <p:cNvSpPr txBox="1"/>
          <p:nvPr/>
        </p:nvSpPr>
        <p:spPr>
          <a:xfrm>
            <a:off x="-76200" y="32512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Janek</a:t>
            </a:r>
          </a:p>
        </p:txBody>
      </p:sp>
      <p:sp>
        <p:nvSpPr>
          <p:cNvPr id="26" name="Tekst 26"/>
          <p:cNvSpPr txBox="1"/>
          <p:nvPr/>
        </p:nvSpPr>
        <p:spPr>
          <a:xfrm>
            <a:off x="-76200" y="34925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Gliwice</a:t>
            </a:r>
          </a:p>
        </p:txBody>
      </p:sp>
      <p:sp>
        <p:nvSpPr>
          <p:cNvPr id="28" name="Tekst 28"/>
          <p:cNvSpPr txBox="1"/>
          <p:nvPr/>
        </p:nvSpPr>
        <p:spPr>
          <a:xfrm>
            <a:off x="1943100" y="35179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Magda</a:t>
            </a:r>
          </a:p>
        </p:txBody>
      </p:sp>
      <p:sp>
        <p:nvSpPr>
          <p:cNvPr id="29" name="Tekst 29"/>
          <p:cNvSpPr txBox="1"/>
          <p:nvPr/>
        </p:nvSpPr>
        <p:spPr>
          <a:xfrm>
            <a:off x="1943100" y="37592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restauracja</a:t>
            </a:r>
          </a:p>
        </p:txBody>
      </p:sp>
      <p:sp>
        <p:nvSpPr>
          <p:cNvPr id="31" name="Tekst 31"/>
          <p:cNvSpPr txBox="1"/>
          <p:nvPr/>
        </p:nvSpPr>
        <p:spPr>
          <a:xfrm>
            <a:off x="5334000" y="32512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Marta</a:t>
            </a:r>
          </a:p>
        </p:txBody>
      </p:sp>
      <p:sp>
        <p:nvSpPr>
          <p:cNvPr id="32" name="Tekst 32"/>
          <p:cNvSpPr txBox="1"/>
          <p:nvPr/>
        </p:nvSpPr>
        <p:spPr>
          <a:xfrm>
            <a:off x="5334000" y="34925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Sosnowiec</a:t>
            </a:r>
          </a:p>
        </p:txBody>
      </p:sp>
      <p:sp>
        <p:nvSpPr>
          <p:cNvPr id="34" name="Tekst 34"/>
          <p:cNvSpPr txBox="1"/>
          <p:nvPr/>
        </p:nvSpPr>
        <p:spPr>
          <a:xfrm>
            <a:off x="1714500" y="40259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Ilona</a:t>
            </a:r>
          </a:p>
        </p:txBody>
      </p:sp>
      <p:sp>
        <p:nvSpPr>
          <p:cNvPr id="35" name="Tekst 35"/>
          <p:cNvSpPr txBox="1"/>
          <p:nvPr/>
        </p:nvSpPr>
        <p:spPr>
          <a:xfrm>
            <a:off x="1714500" y="42672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Katowice</a:t>
            </a:r>
          </a:p>
        </p:txBody>
      </p:sp>
      <p:sp>
        <p:nvSpPr>
          <p:cNvPr id="37" name="Tekst 37"/>
          <p:cNvSpPr txBox="1"/>
          <p:nvPr/>
        </p:nvSpPr>
        <p:spPr>
          <a:xfrm>
            <a:off x="4508500" y="47879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rodzina</a:t>
            </a:r>
          </a:p>
        </p:txBody>
      </p:sp>
      <p:sp>
        <p:nvSpPr>
          <p:cNvPr id="38" name="Tekst 38"/>
          <p:cNvSpPr txBox="1"/>
          <p:nvPr/>
        </p:nvSpPr>
        <p:spPr>
          <a:xfrm>
            <a:off x="4508500" y="50292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Tychy</a:t>
            </a:r>
          </a:p>
        </p:txBody>
      </p:sp>
      <p:cxnSp>
        <p:nvCxnSpPr>
          <p:cNvPr id="39" name="Linia 39"/>
          <p:cNvCxnSpPr/>
          <p:nvPr/>
        </p:nvCxnSpPr>
        <p:spPr>
          <a:xfrm>
            <a:off x="7874000" y="1625600"/>
            <a:ext cx="0" cy="704850"/>
          </a:xfrm>
          <a:prstGeom prst="line">
            <a:avLst/>
          </a:prstGeom>
          <a:ln w="19050">
            <a:solidFill>
              <a:srgbClr val="000000"/>
            </a:solidFill>
          </a:ln>
        </p:spPr>
      </p:cxnSp>
      <p:sp>
        <p:nvSpPr>
          <p:cNvPr id="40" name="Tekst 40"/>
          <p:cNvSpPr txBox="1"/>
          <p:nvPr/>
        </p:nvSpPr>
        <p:spPr>
          <a:xfrm>
            <a:off x="8051800" y="1625600"/>
            <a:ext cx="3581400" cy="704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Rysiek</a:t>
            </a:r>
            <a:r>
              <a:rPr lang="pl-PL" sz="1400" b="0" dirty="0">
                <a:solidFill>
                  <a:srgbClr val="000000"/>
                </a:solidFill>
              </a:rPr>
              <a:t> sprzedaje do skupu. Żona mogłaby wekować, ale nie ma kanału sprzedaży.</a:t>
            </a:r>
          </a:p>
        </p:txBody>
      </p:sp>
      <p:cxnSp>
        <p:nvCxnSpPr>
          <p:cNvPr id="41" name="Linia 41"/>
          <p:cNvCxnSpPr/>
          <p:nvPr/>
        </p:nvCxnSpPr>
        <p:spPr>
          <a:xfrm>
            <a:off x="7874000" y="2559050"/>
            <a:ext cx="0" cy="704850"/>
          </a:xfrm>
          <a:prstGeom prst="line">
            <a:avLst/>
          </a:prstGeom>
          <a:ln w="19050">
            <a:solidFill>
              <a:srgbClr val="000000"/>
            </a:solidFill>
          </a:ln>
        </p:spPr>
      </p:cxnSp>
      <p:sp>
        <p:nvSpPr>
          <p:cNvPr id="42" name="Tekst 42"/>
          <p:cNvSpPr txBox="1"/>
          <p:nvPr/>
        </p:nvSpPr>
        <p:spPr>
          <a:xfrm>
            <a:off x="8051800" y="2559050"/>
            <a:ext cx="3581400" cy="704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Ilona, Janek, Marta i rodzina</a:t>
            </a:r>
            <a:r>
              <a:rPr lang="pl-PL" sz="1400" b="0" dirty="0">
                <a:solidFill>
                  <a:srgbClr val="000000"/>
                </a:solidFill>
              </a:rPr>
              <a:t> kupują w ekosklepie, Żabce i markecie.</a:t>
            </a:r>
          </a:p>
        </p:txBody>
      </p:sp>
      <p:cxnSp>
        <p:nvCxnSpPr>
          <p:cNvPr id="43" name="Linia 43"/>
          <p:cNvCxnSpPr/>
          <p:nvPr/>
        </p:nvCxnSpPr>
        <p:spPr>
          <a:xfrm>
            <a:off x="7874000" y="3492500"/>
            <a:ext cx="0" cy="469900"/>
          </a:xfrm>
          <a:prstGeom prst="line">
            <a:avLst/>
          </a:prstGeom>
          <a:ln w="19050">
            <a:solidFill>
              <a:srgbClr val="000000"/>
            </a:solidFill>
          </a:ln>
        </p:spPr>
      </p:cxnSp>
      <p:sp>
        <p:nvSpPr>
          <p:cNvPr id="44" name="Tekst 44"/>
          <p:cNvSpPr txBox="1"/>
          <p:nvPr/>
        </p:nvSpPr>
        <p:spPr>
          <a:xfrm>
            <a:off x="8051800" y="3492500"/>
            <a:ext cx="3581400" cy="469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Magda</a:t>
            </a:r>
            <a:r>
              <a:rPr lang="pl-PL" sz="1400" b="0" dirty="0">
                <a:solidFill>
                  <a:srgbClr val="000000"/>
                </a:solidFill>
              </a:rPr>
              <a:t> bierze towar z hurtowni, nadwyżki idą do kosza.</a:t>
            </a:r>
          </a:p>
        </p:txBody>
      </p:sp>
      <p:cxnSp>
        <p:nvCxnSpPr>
          <p:cNvPr id="45" name="Linia 45"/>
          <p:cNvCxnSpPr/>
          <p:nvPr/>
        </p:nvCxnSpPr>
        <p:spPr>
          <a:xfrm>
            <a:off x="7874000" y="4191000"/>
            <a:ext cx="0" cy="469900"/>
          </a:xfrm>
          <a:prstGeom prst="line">
            <a:avLst/>
          </a:prstGeom>
          <a:ln w="19050">
            <a:solidFill>
              <a:srgbClr val="000000"/>
            </a:solidFill>
          </a:ln>
        </p:spPr>
      </p:cxnSp>
      <p:sp>
        <p:nvSpPr>
          <p:cNvPr id="46" name="Tekst 46"/>
          <p:cNvSpPr txBox="1"/>
          <p:nvPr/>
        </p:nvSpPr>
        <p:spPr>
          <a:xfrm>
            <a:off x="8051800" y="4191000"/>
            <a:ext cx="3581400" cy="469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Milena</a:t>
            </a:r>
            <a:r>
              <a:rPr lang="pl-PL" sz="1400" b="0" dirty="0">
                <a:solidFill>
                  <a:srgbClr val="000000"/>
                </a:solidFill>
              </a:rPr>
              <a:t> ma wiedzę o permakulturze, ale nie zna Ryśka.</a:t>
            </a:r>
          </a:p>
        </p:txBody>
      </p:sp>
      <p:cxnSp>
        <p:nvCxnSpPr>
          <p:cNvPr id="47" name="Linia 47"/>
          <p:cNvCxnSpPr/>
          <p:nvPr/>
        </p:nvCxnSpPr>
        <p:spPr>
          <a:xfrm>
            <a:off x="7874000" y="4889500"/>
            <a:ext cx="0" cy="704850"/>
          </a:xfrm>
          <a:prstGeom prst="line">
            <a:avLst/>
          </a:prstGeom>
          <a:ln w="19050">
            <a:solidFill>
              <a:srgbClr val="000000"/>
            </a:solidFill>
          </a:ln>
        </p:spPr>
      </p:cxnSp>
      <p:sp>
        <p:nvSpPr>
          <p:cNvPr id="48" name="Tekst 48"/>
          <p:cNvSpPr txBox="1"/>
          <p:nvPr/>
        </p:nvSpPr>
        <p:spPr>
          <a:xfrm>
            <a:off x="8051800" y="4889500"/>
            <a:ext cx="3581400" cy="704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76%</a:t>
            </a:r>
            <a:r>
              <a:rPr lang="pl-PL" sz="1400" b="0" dirty="0">
                <a:solidFill>
                  <a:srgbClr val="000000"/>
                </a:solidFill>
              </a:rPr>
              <a:t> chce kupować od rolnika, co tydzień robi to </a:t>
            </a:r>
            <a:r>
              <a:rPr lang="pl-PL" sz="1400" b="1" dirty="0">
                <a:solidFill>
                  <a:srgbClr val="000000"/>
                </a:solidFill>
              </a:rPr>
              <a:t>17%</a:t>
            </a:r>
            <a:r>
              <a:rPr lang="pl-PL" sz="1400" b="0" dirty="0">
                <a:solidFill>
                  <a:srgbClr val="000000"/>
                </a:solidFill>
              </a:rPr>
              <a:t> (Grunt 2026).</a:t>
            </a:r>
          </a:p>
        </p:txBody>
      </p:sp>
      <p:sp>
        <p:nvSpPr>
          <p:cNvPr id="49" name="Tekst 49"/>
          <p:cNvSpPr txBox="1"/>
          <p:nvPr/>
        </p:nvSpPr>
        <p:spPr>
          <a:xfrm>
            <a:off x="546100" y="6413500"/>
            <a:ext cx="8890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000" b="0" dirty="0">
                <a:solidFill>
                  <a:srgbClr val="555555"/>
                </a:solidFill>
              </a:rPr>
              <a:t>Schemat. Obszar GZM w przybliżeniu. Położenie person umowne.</a:t>
            </a:r>
          </a:p>
        </p:txBody>
      </p:sp>
      <p:grpSp>
        <p:nvGrpSpPr>
          <p:cNvPr id="50" name="Osoba Blanka" descr="Blanka: dwuteownik"/>
          <p:cNvGrpSpPr/>
          <p:nvPr/>
        </p:nvGrpSpPr>
        <p:grpSpPr>
          <a:xfrm>
            <a:off x="5293360" y="1737360"/>
            <a:ext cx="335280" cy="335280"/>
            <a:chOff x="3568700" y="3949700"/>
            <a:chExt cx="431800" cy="431800"/>
          </a:xfrm>
        </p:grpSpPr>
        <p:sp>
          <p:nvSpPr>
            <p:cNvPr id="51" name="pikt 77"/>
            <p:cNvSpPr/>
            <p:nvPr/>
          </p:nvSpPr>
          <p:spPr>
            <a:xfrm>
              <a:off x="35687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63500" y="38100"/>
                  </a:moveTo>
                  <a:lnTo>
                    <a:pt x="368300" y="38100"/>
                  </a:lnTo>
                  <a:lnTo>
                    <a:pt x="368300" y="88900"/>
                  </a:lnTo>
                  <a:lnTo>
                    <a:pt x="247650" y="88900"/>
                  </a:lnTo>
                  <a:lnTo>
                    <a:pt x="247650" y="342900"/>
                  </a:lnTo>
                  <a:lnTo>
                    <a:pt x="368300" y="342900"/>
                  </a:lnTo>
                  <a:lnTo>
                    <a:pt x="368300" y="393700"/>
                  </a:lnTo>
                  <a:lnTo>
                    <a:pt x="63500" y="393700"/>
                  </a:lnTo>
                  <a:lnTo>
                    <a:pt x="63500" y="342900"/>
                  </a:lnTo>
                  <a:lnTo>
                    <a:pt x="184150" y="342900"/>
                  </a:lnTo>
                  <a:lnTo>
                    <a:pt x="184150" y="88900"/>
                  </a:lnTo>
                  <a:lnTo>
                    <a:pt x="63500" y="889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2" name="Osoba Rysiek i żona" descr="Rysiek: widły"/>
          <p:cNvGrpSpPr/>
          <p:nvPr/>
        </p:nvGrpSpPr>
        <p:grpSpPr>
          <a:xfrm>
            <a:off x="3007360" y="2219960"/>
            <a:ext cx="335280" cy="335280"/>
            <a:chOff x="3568700" y="1714500"/>
            <a:chExt cx="431800" cy="431800"/>
          </a:xfrm>
        </p:grpSpPr>
        <p:sp>
          <p:nvSpPr>
            <p:cNvPr id="53" name="pikt 71"/>
            <p:cNvSpPr/>
            <p:nvPr/>
          </p:nvSpPr>
          <p:spPr>
            <a:xfrm>
              <a:off x="35687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90500" y="177800"/>
                  </a:moveTo>
                  <a:lnTo>
                    <a:pt x="241300" y="177800"/>
                  </a:lnTo>
                  <a:lnTo>
                    <a:pt x="241300" y="431800"/>
                  </a:lnTo>
                  <a:lnTo>
                    <a:pt x="190500" y="431800"/>
                  </a:lnTo>
                  <a:close/>
                  <a:moveTo>
                    <a:pt x="63500" y="146050"/>
                  </a:moveTo>
                  <a:lnTo>
                    <a:pt x="368300" y="146050"/>
                  </a:lnTo>
                  <a:lnTo>
                    <a:pt x="368300" y="196850"/>
                  </a:lnTo>
                  <a:lnTo>
                    <a:pt x="63500" y="196850"/>
                  </a:lnTo>
                  <a:close/>
                  <a:moveTo>
                    <a:pt x="63500" y="12700"/>
                  </a:moveTo>
                  <a:lnTo>
                    <a:pt x="114300" y="12700"/>
                  </a:lnTo>
                  <a:lnTo>
                    <a:pt x="114300" y="190500"/>
                  </a:lnTo>
                  <a:lnTo>
                    <a:pt x="63500" y="190500"/>
                  </a:lnTo>
                  <a:close/>
                  <a:moveTo>
                    <a:pt x="190500" y="12700"/>
                  </a:moveTo>
                  <a:lnTo>
                    <a:pt x="241300" y="12700"/>
                  </a:lnTo>
                  <a:lnTo>
                    <a:pt x="241300" y="190500"/>
                  </a:lnTo>
                  <a:lnTo>
                    <a:pt x="190500" y="190500"/>
                  </a:lnTo>
                  <a:close/>
                  <a:moveTo>
                    <a:pt x="317500" y="12700"/>
                  </a:moveTo>
                  <a:lnTo>
                    <a:pt x="368300" y="12700"/>
                  </a:lnTo>
                  <a:lnTo>
                    <a:pt x="368300" y="190500"/>
                  </a:lnTo>
                  <a:lnTo>
                    <a:pt x="317500" y="190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4" name="Osoba Milena" descr="Milena: liść"/>
          <p:cNvGrpSpPr/>
          <p:nvPr/>
        </p:nvGrpSpPr>
        <p:grpSpPr>
          <a:xfrm>
            <a:off x="3655060" y="2740660"/>
            <a:ext cx="335280" cy="335280"/>
            <a:chOff x="7391400" y="1714500"/>
            <a:chExt cx="431800" cy="431800"/>
          </a:xfrm>
        </p:grpSpPr>
        <p:sp>
          <p:nvSpPr>
            <p:cNvPr id="55" name="pikt 79"/>
            <p:cNvSpPr/>
            <p:nvPr/>
          </p:nvSpPr>
          <p:spPr>
            <a:xfrm>
              <a:off x="73914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50800" y="381000"/>
                  </a:moveTo>
                  <a:cubicBezTo>
                    <a:pt x="50800" y="165100"/>
                    <a:pt x="165100" y="50800"/>
                    <a:pt x="381000" y="50800"/>
                  </a:cubicBezTo>
                  <a:cubicBezTo>
                    <a:pt x="381000" y="266700"/>
                    <a:pt x="266700" y="381000"/>
                    <a:pt x="50800" y="381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6" name="pikt 80"/>
            <p:cNvSpPr/>
            <p:nvPr/>
          </p:nvSpPr>
          <p:spPr>
            <a:xfrm>
              <a:off x="73914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 fill="none">
                  <a:moveTo>
                    <a:pt x="101600" y="330200"/>
                  </a:moveTo>
                  <a:lnTo>
                    <a:pt x="304800" y="127000"/>
                  </a:lnTo>
                </a:path>
              </a:pathLst>
            </a:custGeom>
            <a:noFill/>
            <a:ln w="22225" cap="rnd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7" name="Osoba Janek" descr="Janek: laptop"/>
          <p:cNvGrpSpPr/>
          <p:nvPr/>
        </p:nvGrpSpPr>
        <p:grpSpPr>
          <a:xfrm>
            <a:off x="2270760" y="3274060"/>
            <a:ext cx="335280" cy="335280"/>
            <a:chOff x="11214100" y="2832100"/>
            <a:chExt cx="431800" cy="431800"/>
          </a:xfrm>
        </p:grpSpPr>
        <p:sp>
          <p:nvSpPr>
            <p:cNvPr id="58" name="pikt 91"/>
            <p:cNvSpPr/>
            <p:nvPr/>
          </p:nvSpPr>
          <p:spPr>
            <a:xfrm>
              <a:off x="112141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76200" y="63500"/>
                  </a:moveTo>
                  <a:lnTo>
                    <a:pt x="355600" y="63500"/>
                  </a:lnTo>
                  <a:lnTo>
                    <a:pt x="355600" y="292100"/>
                  </a:lnTo>
                  <a:lnTo>
                    <a:pt x="76200" y="2921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9" name="pikt 92"/>
            <p:cNvSpPr/>
            <p:nvPr/>
          </p:nvSpPr>
          <p:spPr>
            <a:xfrm>
              <a:off x="112141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07950" y="95250"/>
                  </a:moveTo>
                  <a:lnTo>
                    <a:pt x="323850" y="95250"/>
                  </a:lnTo>
                  <a:lnTo>
                    <a:pt x="323850" y="260350"/>
                  </a:lnTo>
                  <a:lnTo>
                    <a:pt x="107950" y="2603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60" name="pikt 93"/>
            <p:cNvSpPr/>
            <p:nvPr/>
          </p:nvSpPr>
          <p:spPr>
            <a:xfrm>
              <a:off x="112141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5400" y="317500"/>
                  </a:moveTo>
                  <a:lnTo>
                    <a:pt x="406400" y="317500"/>
                  </a:lnTo>
                  <a:lnTo>
                    <a:pt x="381000" y="368300"/>
                  </a:lnTo>
                  <a:lnTo>
                    <a:pt x="50800" y="3683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61" name="Osoba Magda" descr="Magda: restauracja"/>
          <p:cNvGrpSpPr/>
          <p:nvPr/>
        </p:nvGrpSpPr>
        <p:grpSpPr>
          <a:xfrm>
            <a:off x="4290060" y="3540760"/>
            <a:ext cx="335280" cy="335280"/>
            <a:chOff x="7391400" y="2832100"/>
            <a:chExt cx="431800" cy="431800"/>
          </a:xfrm>
        </p:grpSpPr>
        <p:sp>
          <p:nvSpPr>
            <p:cNvPr id="62" name="pikt 82"/>
            <p:cNvSpPr/>
            <p:nvPr/>
          </p:nvSpPr>
          <p:spPr>
            <a:xfrm>
              <a:off x="73914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47650" y="88900"/>
                  </a:moveTo>
                  <a:cubicBezTo>
                    <a:pt x="247650" y="106436"/>
                    <a:pt x="233436" y="120650"/>
                    <a:pt x="215900" y="120650"/>
                  </a:cubicBezTo>
                  <a:cubicBezTo>
                    <a:pt x="198364" y="120650"/>
                    <a:pt x="184150" y="106436"/>
                    <a:pt x="184150" y="88900"/>
                  </a:cubicBezTo>
                  <a:cubicBezTo>
                    <a:pt x="184150" y="71364"/>
                    <a:pt x="198364" y="57150"/>
                    <a:pt x="215900" y="57150"/>
                  </a:cubicBezTo>
                  <a:cubicBezTo>
                    <a:pt x="233436" y="57150"/>
                    <a:pt x="247650" y="71364"/>
                    <a:pt x="247650" y="889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63" name="pikt 83"/>
            <p:cNvSpPr/>
            <p:nvPr/>
          </p:nvSpPr>
          <p:spPr>
            <a:xfrm>
              <a:off x="73914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50800" y="317500"/>
                  </a:moveTo>
                  <a:cubicBezTo>
                    <a:pt x="50800" y="196850"/>
                    <a:pt x="127000" y="127000"/>
                    <a:pt x="215900" y="127000"/>
                  </a:cubicBezTo>
                  <a:cubicBezTo>
                    <a:pt x="304800" y="127000"/>
                    <a:pt x="381000" y="196850"/>
                    <a:pt x="381000" y="3175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64" name="pikt 84"/>
            <p:cNvSpPr/>
            <p:nvPr/>
          </p:nvSpPr>
          <p:spPr>
            <a:xfrm>
              <a:off x="73914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5400" y="336550"/>
                  </a:moveTo>
                  <a:lnTo>
                    <a:pt x="406400" y="336550"/>
                  </a:lnTo>
                  <a:lnTo>
                    <a:pt x="406400" y="374650"/>
                  </a:lnTo>
                  <a:lnTo>
                    <a:pt x="25400" y="3746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65" name="Osoba Marta" descr="Marta: zegar"/>
          <p:cNvGrpSpPr/>
          <p:nvPr/>
        </p:nvGrpSpPr>
        <p:grpSpPr>
          <a:xfrm>
            <a:off x="4937760" y="3274060"/>
            <a:ext cx="335280" cy="335280"/>
            <a:chOff x="11214100" y="3949700"/>
            <a:chExt cx="431800" cy="431800"/>
          </a:xfrm>
        </p:grpSpPr>
        <p:sp>
          <p:nvSpPr>
            <p:cNvPr id="66" name="pikt 95"/>
            <p:cNvSpPr/>
            <p:nvPr/>
          </p:nvSpPr>
          <p:spPr>
            <a:xfrm>
              <a:off x="112141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393700" y="215900"/>
                  </a:moveTo>
                  <a:cubicBezTo>
                    <a:pt x="393700" y="314099"/>
                    <a:pt x="314099" y="393700"/>
                    <a:pt x="215900" y="393700"/>
                  </a:cubicBezTo>
                  <a:cubicBezTo>
                    <a:pt x="117701" y="393700"/>
                    <a:pt x="38100" y="314099"/>
                    <a:pt x="38100" y="215900"/>
                  </a:cubicBezTo>
                  <a:cubicBezTo>
                    <a:pt x="38100" y="117701"/>
                    <a:pt x="117701" y="38100"/>
                    <a:pt x="215900" y="38100"/>
                  </a:cubicBezTo>
                  <a:cubicBezTo>
                    <a:pt x="314099" y="38100"/>
                    <a:pt x="393700" y="117701"/>
                    <a:pt x="393700" y="2159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67" name="pikt 96"/>
            <p:cNvSpPr/>
            <p:nvPr/>
          </p:nvSpPr>
          <p:spPr>
            <a:xfrm>
              <a:off x="112141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355600" y="215900"/>
                  </a:moveTo>
                  <a:cubicBezTo>
                    <a:pt x="355600" y="293056"/>
                    <a:pt x="293056" y="355600"/>
                    <a:pt x="215900" y="355600"/>
                  </a:cubicBezTo>
                  <a:cubicBezTo>
                    <a:pt x="138744" y="355600"/>
                    <a:pt x="76200" y="293056"/>
                    <a:pt x="76200" y="215900"/>
                  </a:cubicBezTo>
                  <a:cubicBezTo>
                    <a:pt x="76200" y="138744"/>
                    <a:pt x="138744" y="76200"/>
                    <a:pt x="215900" y="76200"/>
                  </a:cubicBezTo>
                  <a:cubicBezTo>
                    <a:pt x="293056" y="76200"/>
                    <a:pt x="355600" y="138744"/>
                    <a:pt x="355600" y="2159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68" name="pikt 97"/>
            <p:cNvSpPr/>
            <p:nvPr/>
          </p:nvSpPr>
          <p:spPr>
            <a:xfrm>
              <a:off x="112141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00025" y="101600"/>
                  </a:moveTo>
                  <a:lnTo>
                    <a:pt x="231775" y="101600"/>
                  </a:lnTo>
                  <a:lnTo>
                    <a:pt x="231775" y="231775"/>
                  </a:lnTo>
                  <a:lnTo>
                    <a:pt x="200025" y="2317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69" name="pikt 98"/>
            <p:cNvSpPr/>
            <p:nvPr/>
          </p:nvSpPr>
          <p:spPr>
            <a:xfrm>
              <a:off x="112141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00025" y="200025"/>
                  </a:moveTo>
                  <a:lnTo>
                    <a:pt x="304800" y="200025"/>
                  </a:lnTo>
                  <a:lnTo>
                    <a:pt x="304800" y="231775"/>
                  </a:lnTo>
                  <a:lnTo>
                    <a:pt x="200025" y="2317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0" name="Osoba Ilona" descr="Ilona: biret"/>
          <p:cNvGrpSpPr/>
          <p:nvPr/>
        </p:nvGrpSpPr>
        <p:grpSpPr>
          <a:xfrm>
            <a:off x="4061460" y="4048760"/>
            <a:ext cx="335280" cy="335280"/>
            <a:chOff x="11214100" y="1714500"/>
            <a:chExt cx="431800" cy="431800"/>
          </a:xfrm>
        </p:grpSpPr>
        <p:sp>
          <p:nvSpPr>
            <p:cNvPr id="71" name="pikt 86"/>
            <p:cNvSpPr/>
            <p:nvPr/>
          </p:nvSpPr>
          <p:spPr>
            <a:xfrm>
              <a:off x="112141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01600" y="203200"/>
                  </a:moveTo>
                  <a:lnTo>
                    <a:pt x="215900" y="260350"/>
                  </a:lnTo>
                  <a:lnTo>
                    <a:pt x="330200" y="203200"/>
                  </a:lnTo>
                  <a:lnTo>
                    <a:pt x="330200" y="292100"/>
                  </a:lnTo>
                  <a:cubicBezTo>
                    <a:pt x="330200" y="330200"/>
                    <a:pt x="266700" y="355600"/>
                    <a:pt x="215900" y="355600"/>
                  </a:cubicBezTo>
                  <a:cubicBezTo>
                    <a:pt x="165100" y="355600"/>
                    <a:pt x="101600" y="330200"/>
                    <a:pt x="101600" y="292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2" name="pikt 87"/>
            <p:cNvSpPr/>
            <p:nvPr/>
          </p:nvSpPr>
          <p:spPr>
            <a:xfrm>
              <a:off x="112141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15900" y="63500"/>
                  </a:moveTo>
                  <a:lnTo>
                    <a:pt x="419100" y="152400"/>
                  </a:lnTo>
                  <a:lnTo>
                    <a:pt x="215900" y="241300"/>
                  </a:lnTo>
                  <a:lnTo>
                    <a:pt x="12700" y="152400"/>
                  </a:lnTo>
                  <a:close/>
                </a:path>
              </a:pathLst>
            </a:custGeom>
            <a:solidFill>
              <a:srgbClr val="000000"/>
            </a:solidFill>
            <a:ln w="19050" cap="rnd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3" name="pikt 88"/>
            <p:cNvSpPr/>
            <p:nvPr/>
          </p:nvSpPr>
          <p:spPr>
            <a:xfrm>
              <a:off x="112141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 fill="none">
                  <a:moveTo>
                    <a:pt x="374650" y="171450"/>
                  </a:moveTo>
                  <a:lnTo>
                    <a:pt x="374650" y="292100"/>
                  </a:lnTo>
                </a:path>
              </a:pathLst>
            </a:custGeom>
            <a:noFill/>
            <a:ln w="19050" cap="rnd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4" name="pikt 89"/>
            <p:cNvSpPr/>
            <p:nvPr/>
          </p:nvSpPr>
          <p:spPr>
            <a:xfrm>
              <a:off x="112141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358775" y="279400"/>
                  </a:moveTo>
                  <a:lnTo>
                    <a:pt x="390525" y="279400"/>
                  </a:lnTo>
                  <a:lnTo>
                    <a:pt x="390525" y="330200"/>
                  </a:lnTo>
                  <a:lnTo>
                    <a:pt x="358775" y="3302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5" name="Osoba rodzina" descr="Rodzina: wózek sklepowy"/>
          <p:cNvGrpSpPr/>
          <p:nvPr/>
        </p:nvGrpSpPr>
        <p:grpSpPr>
          <a:xfrm>
            <a:off x="4112260" y="4810760"/>
            <a:ext cx="335280" cy="335280"/>
            <a:chOff x="11214100" y="5067300"/>
            <a:chExt cx="431800" cy="431800"/>
          </a:xfrm>
        </p:grpSpPr>
        <p:sp>
          <p:nvSpPr>
            <p:cNvPr id="76" name="pikt 100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2700" y="63500"/>
                  </a:moveTo>
                  <a:lnTo>
                    <a:pt x="88900" y="63500"/>
                  </a:lnTo>
                  <a:lnTo>
                    <a:pt x="88900" y="101600"/>
                  </a:lnTo>
                  <a:lnTo>
                    <a:pt x="12700" y="1016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7" name="pikt 101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76200" y="101600"/>
                  </a:moveTo>
                  <a:lnTo>
                    <a:pt x="406400" y="101600"/>
                  </a:lnTo>
                  <a:lnTo>
                    <a:pt x="368300" y="279400"/>
                  </a:lnTo>
                  <a:lnTo>
                    <a:pt x="120650" y="2794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8" name="pikt 102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20650" y="298450"/>
                  </a:moveTo>
                  <a:lnTo>
                    <a:pt x="368300" y="298450"/>
                  </a:lnTo>
                  <a:lnTo>
                    <a:pt x="368300" y="323850"/>
                  </a:lnTo>
                  <a:lnTo>
                    <a:pt x="120650" y="3238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9" name="pikt 103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84150" y="374650"/>
                  </a:moveTo>
                  <a:cubicBezTo>
                    <a:pt x="184150" y="392186"/>
                    <a:pt x="169936" y="406400"/>
                    <a:pt x="152400" y="406400"/>
                  </a:cubicBezTo>
                  <a:cubicBezTo>
                    <a:pt x="134864" y="406400"/>
                    <a:pt x="120650" y="392186"/>
                    <a:pt x="120650" y="374650"/>
                  </a:cubicBezTo>
                  <a:cubicBezTo>
                    <a:pt x="120650" y="357114"/>
                    <a:pt x="134864" y="342900"/>
                    <a:pt x="152400" y="342900"/>
                  </a:cubicBezTo>
                  <a:cubicBezTo>
                    <a:pt x="169936" y="342900"/>
                    <a:pt x="184150" y="357114"/>
                    <a:pt x="184150" y="3746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0" name="pikt 104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361950" y="374650"/>
                  </a:moveTo>
                  <a:cubicBezTo>
                    <a:pt x="361950" y="392186"/>
                    <a:pt x="347736" y="406400"/>
                    <a:pt x="330200" y="406400"/>
                  </a:cubicBezTo>
                  <a:cubicBezTo>
                    <a:pt x="312664" y="406400"/>
                    <a:pt x="298450" y="392186"/>
                    <a:pt x="298450" y="374650"/>
                  </a:cubicBezTo>
                  <a:cubicBezTo>
                    <a:pt x="298450" y="357114"/>
                    <a:pt x="312664" y="342900"/>
                    <a:pt x="330200" y="342900"/>
                  </a:cubicBezTo>
                  <a:cubicBezTo>
                    <a:pt x="347736" y="342900"/>
                    <a:pt x="361950" y="357114"/>
                    <a:pt x="361950" y="3746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474828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44515-EA43-E8DE-1834-F8B8788991E8}"/>
              </a:ext>
            </a:extLst>
          </p:cNvPr>
          <p:cNvSpPr>
            <a:spLocks noGrp="1"/>
          </p:cNvSpPr>
          <p:nvPr>
            <p:ph type="title" idx="100"/>
          </p:nvPr>
        </p:nvSpPr>
        <p:spPr/>
        <p:txBody>
          <a:bodyPr/>
          <a:lstStyle/>
          <a:p>
            <a:r>
              <a:rPr lang="pl-PL" dirty="0"/>
              <a:t>Z japko: ta sama mapa, nowe połączenia</a:t>
            </a:r>
          </a:p>
        </p:txBody>
      </p:sp>
      <p:sp>
        <p:nvSpPr>
          <p:cNvPr id="10" name="Obszar GZM"/>
          <p:cNvSpPr/>
          <p:nvPr/>
        </p:nvSpPr>
        <p:spPr>
          <a:xfrm>
            <a:off x="609600" y="1422400"/>
            <a:ext cx="6832600" cy="4521200"/>
          </a:xfrm>
          <a:custGeom>
            <a:avLst/>
            <a:gdLst/>
            <a:ahLst/>
            <a:cxnLst/>
            <a:rect l="0" t="0" r="r" b="b"/>
            <a:pathLst>
              <a:path w="6832600" h="4521200">
                <a:moveTo>
                  <a:pt x="88900" y="673100"/>
                </a:moveTo>
                <a:lnTo>
                  <a:pt x="3962400" y="0"/>
                </a:lnTo>
                <a:lnTo>
                  <a:pt x="6438900" y="0"/>
                </a:lnTo>
                <a:lnTo>
                  <a:pt x="6832600" y="1752600"/>
                </a:lnTo>
                <a:lnTo>
                  <a:pt x="4787900" y="4521200"/>
                </a:lnTo>
                <a:lnTo>
                  <a:pt x="3454400" y="4521200"/>
                </a:lnTo>
                <a:lnTo>
                  <a:pt x="914400" y="3086100"/>
                </a:lnTo>
                <a:lnTo>
                  <a:pt x="0" y="990600"/>
                </a:lnTo>
                <a:close/>
              </a:path>
            </a:pathLst>
          </a:custGeom>
          <a:solidFill>
            <a:srgbClr val="F0F0F0"/>
          </a:solidFill>
          <a:ln w="15875">
            <a:solidFill>
              <a:srgbClr val="000000"/>
            </a:solidFill>
            <a:round/>
          </a:ln>
        </p:spPr>
        <p:txBody>
          <a:bodyPr/>
          <a:lstStyle/>
          <a:p>
            <a:endParaRPr lang="en-PL"/>
          </a:p>
        </p:txBody>
      </p:sp>
      <p:cxnSp>
        <p:nvCxnSpPr>
          <p:cNvPr id="50" name="Transport Rysiek-Janek"/>
          <p:cNvCxnSpPr/>
          <p:nvPr/>
        </p:nvCxnSpPr>
        <p:spPr>
          <a:xfrm flipH="1">
            <a:off x="2489200" y="2540000"/>
            <a:ext cx="584200" cy="457200"/>
          </a:xfrm>
          <a:prstGeom prst="line">
            <a:avLst/>
          </a:prstGeom>
          <a:ln w="19050" cap="rnd">
            <a:solidFill>
              <a:srgbClr val="000000"/>
            </a:solidFill>
            <a:prstDash val="dash"/>
          </a:ln>
        </p:spPr>
      </p:cxnSp>
      <p:cxnSp>
        <p:nvCxnSpPr>
          <p:cNvPr id="900" name="Transport Rysiek-Janek"/>
          <p:cNvCxnSpPr/>
          <p:nvPr/>
        </p:nvCxnSpPr>
        <p:spPr>
          <a:xfrm>
            <a:off x="2489200" y="2997200"/>
            <a:ext cx="304800" cy="647700"/>
          </a:xfrm>
          <a:prstGeom prst="line">
            <a:avLst/>
          </a:prstGeom>
          <a:ln w="19050" cap="rnd">
            <a:solidFill>
              <a:srgbClr val="000000"/>
            </a:solidFill>
            <a:prstDash val="dash"/>
          </a:ln>
        </p:spPr>
      </p:cxnSp>
      <p:cxnSp>
        <p:nvCxnSpPr>
          <p:cNvPr id="51" name="Transport Janek-Magda"/>
          <p:cNvCxnSpPr/>
          <p:nvPr/>
        </p:nvCxnSpPr>
        <p:spPr>
          <a:xfrm>
            <a:off x="2844800" y="3721100"/>
            <a:ext cx="1854200" cy="241300"/>
          </a:xfrm>
          <a:prstGeom prst="line">
            <a:avLst/>
          </a:prstGeom>
          <a:ln w="19050" cap="rnd">
            <a:solidFill>
              <a:srgbClr val="000000"/>
            </a:solidFill>
            <a:prstDash val="dash"/>
          </a:ln>
        </p:spPr>
      </p:cxnSp>
      <p:cxnSp>
        <p:nvCxnSpPr>
          <p:cNvPr id="52" name="Transport Magda-Marta"/>
          <p:cNvCxnSpPr/>
          <p:nvPr/>
        </p:nvCxnSpPr>
        <p:spPr>
          <a:xfrm flipV="1">
            <a:off x="4787900" y="3810000"/>
            <a:ext cx="279400" cy="127000"/>
          </a:xfrm>
          <a:prstGeom prst="line">
            <a:avLst/>
          </a:prstGeom>
          <a:ln w="19050" cap="rnd">
            <a:solidFill>
              <a:srgbClr val="000000"/>
            </a:solidFill>
            <a:prstDash val="dash"/>
          </a:ln>
        </p:spPr>
      </p:cxnSp>
      <p:cxnSp>
        <p:nvCxnSpPr>
          <p:cNvPr id="53" name="Odbiór Ilona"/>
          <p:cNvCxnSpPr/>
          <p:nvPr/>
        </p:nvCxnSpPr>
        <p:spPr>
          <a:xfrm flipV="1">
            <a:off x="4381500" y="4013200"/>
            <a:ext cx="317500" cy="76200"/>
          </a:xfrm>
          <a:prstGeom prst="line">
            <a:avLst/>
          </a:prstGeom>
          <a:ln w="15875" cap="rnd">
            <a:solidFill>
              <a:srgbClr val="000000"/>
            </a:solidFill>
          </a:ln>
        </p:spPr>
      </p:cxnSp>
      <p:cxnSp>
        <p:nvCxnSpPr>
          <p:cNvPr id="54" name="Relacja rodzina"/>
          <p:cNvCxnSpPr/>
          <p:nvPr/>
        </p:nvCxnSpPr>
        <p:spPr>
          <a:xfrm flipH="1">
            <a:off x="4343400" y="4038600"/>
            <a:ext cx="381000" cy="774700"/>
          </a:xfrm>
          <a:prstGeom prst="line">
            <a:avLst/>
          </a:prstGeom>
          <a:ln w="19050" cap="rnd">
            <a:solidFill>
              <a:srgbClr val="000000"/>
            </a:solidFill>
            <a:prstDash val="sysDot"/>
          </a:ln>
        </p:spPr>
      </p:cxnSp>
      <p:cxnSp>
        <p:nvCxnSpPr>
          <p:cNvPr id="55" name="Relacja Rysiek-Blanka"/>
          <p:cNvCxnSpPr/>
          <p:nvPr/>
        </p:nvCxnSpPr>
        <p:spPr>
          <a:xfrm flipV="1">
            <a:off x="3327400" y="1917700"/>
            <a:ext cx="1968500" cy="406400"/>
          </a:xfrm>
          <a:prstGeom prst="line">
            <a:avLst/>
          </a:prstGeom>
          <a:ln w="19050" cap="rnd">
            <a:solidFill>
              <a:srgbClr val="000000"/>
            </a:solidFill>
            <a:prstDash val="sysDot"/>
          </a:ln>
        </p:spPr>
      </p:cxnSp>
      <p:cxnSp>
        <p:nvCxnSpPr>
          <p:cNvPr id="56" name="Relacja Milena-Rysiek"/>
          <p:cNvCxnSpPr/>
          <p:nvPr/>
        </p:nvCxnSpPr>
        <p:spPr>
          <a:xfrm flipH="1" flipV="1">
            <a:off x="3327400" y="2501900"/>
            <a:ext cx="368300" cy="279400"/>
          </a:xfrm>
          <a:prstGeom prst="line">
            <a:avLst/>
          </a:prstGeom>
          <a:ln w="19050" cap="rnd">
            <a:solidFill>
              <a:srgbClr val="000000"/>
            </a:solidFill>
            <a:prstDash val="sysDot"/>
          </a:ln>
        </p:spPr>
      </p:cxnSp>
      <p:sp>
        <p:nvSpPr>
          <p:cNvPr id="11" name="Tekst 11"/>
          <p:cNvSpPr txBox="1"/>
          <p:nvPr/>
        </p:nvSpPr>
        <p:spPr>
          <a:xfrm>
            <a:off x="736600" y="1676400"/>
            <a:ext cx="762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GZM</a:t>
            </a:r>
          </a:p>
        </p:txBody>
      </p:sp>
      <p:sp>
        <p:nvSpPr>
          <p:cNvPr id="16" name="Tekst 16"/>
          <p:cNvSpPr txBox="1"/>
          <p:nvPr/>
        </p:nvSpPr>
        <p:spPr>
          <a:xfrm>
            <a:off x="5689600" y="17145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Blanka</a:t>
            </a:r>
          </a:p>
        </p:txBody>
      </p:sp>
      <p:sp>
        <p:nvSpPr>
          <p:cNvPr id="17" name="Tekst 17"/>
          <p:cNvSpPr txBox="1"/>
          <p:nvPr/>
        </p:nvSpPr>
        <p:spPr>
          <a:xfrm>
            <a:off x="5689600" y="19558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wieś w GZM</a:t>
            </a:r>
          </a:p>
        </p:txBody>
      </p:sp>
      <p:sp>
        <p:nvSpPr>
          <p:cNvPr id="19" name="Tekst 19"/>
          <p:cNvSpPr txBox="1"/>
          <p:nvPr/>
        </p:nvSpPr>
        <p:spPr>
          <a:xfrm>
            <a:off x="660400" y="21971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Rysiek i żona</a:t>
            </a:r>
          </a:p>
        </p:txBody>
      </p:sp>
      <p:sp>
        <p:nvSpPr>
          <p:cNvPr id="20" name="Tekst 20"/>
          <p:cNvSpPr txBox="1"/>
          <p:nvPr/>
        </p:nvSpPr>
        <p:spPr>
          <a:xfrm>
            <a:off x="660400" y="24384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gospodarstwo, Zbrosławice</a:t>
            </a:r>
          </a:p>
        </p:txBody>
      </p:sp>
      <p:sp>
        <p:nvSpPr>
          <p:cNvPr id="22" name="Tekst 22"/>
          <p:cNvSpPr txBox="1"/>
          <p:nvPr/>
        </p:nvSpPr>
        <p:spPr>
          <a:xfrm>
            <a:off x="1308100" y="27178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Milena</a:t>
            </a:r>
          </a:p>
        </p:txBody>
      </p:sp>
      <p:sp>
        <p:nvSpPr>
          <p:cNvPr id="23" name="Tekst 23"/>
          <p:cNvSpPr txBox="1"/>
          <p:nvPr/>
        </p:nvSpPr>
        <p:spPr>
          <a:xfrm>
            <a:off x="1308100" y="29591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Bytom</a:t>
            </a:r>
          </a:p>
        </p:txBody>
      </p:sp>
      <p:sp>
        <p:nvSpPr>
          <p:cNvPr id="25" name="Tekst 25"/>
          <p:cNvSpPr txBox="1"/>
          <p:nvPr/>
        </p:nvSpPr>
        <p:spPr>
          <a:xfrm>
            <a:off x="-76200" y="32512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Janek</a:t>
            </a:r>
          </a:p>
        </p:txBody>
      </p:sp>
      <p:sp>
        <p:nvSpPr>
          <p:cNvPr id="26" name="Tekst 26"/>
          <p:cNvSpPr txBox="1"/>
          <p:nvPr/>
        </p:nvSpPr>
        <p:spPr>
          <a:xfrm>
            <a:off x="-76200" y="34925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Gliwice</a:t>
            </a:r>
          </a:p>
        </p:txBody>
      </p:sp>
      <p:sp>
        <p:nvSpPr>
          <p:cNvPr id="28" name="Tekst 28"/>
          <p:cNvSpPr txBox="1"/>
          <p:nvPr/>
        </p:nvSpPr>
        <p:spPr>
          <a:xfrm>
            <a:off x="3632200" y="3086100"/>
            <a:ext cx="1524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Magda</a:t>
            </a:r>
          </a:p>
        </p:txBody>
      </p:sp>
      <p:sp>
        <p:nvSpPr>
          <p:cNvPr id="29" name="Tekst 29"/>
          <p:cNvSpPr txBox="1"/>
          <p:nvPr/>
        </p:nvSpPr>
        <p:spPr>
          <a:xfrm>
            <a:off x="3632200" y="3314700"/>
            <a:ext cx="152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restauracja</a:t>
            </a:r>
          </a:p>
        </p:txBody>
      </p:sp>
      <p:sp>
        <p:nvSpPr>
          <p:cNvPr id="31" name="Tekst 31"/>
          <p:cNvSpPr txBox="1"/>
          <p:nvPr/>
        </p:nvSpPr>
        <p:spPr>
          <a:xfrm>
            <a:off x="5334000" y="32512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Marta</a:t>
            </a:r>
          </a:p>
        </p:txBody>
      </p:sp>
      <p:sp>
        <p:nvSpPr>
          <p:cNvPr id="32" name="Tekst 32"/>
          <p:cNvSpPr txBox="1"/>
          <p:nvPr/>
        </p:nvSpPr>
        <p:spPr>
          <a:xfrm>
            <a:off x="5334000" y="34925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Sosnowiec</a:t>
            </a:r>
          </a:p>
        </p:txBody>
      </p:sp>
      <p:sp>
        <p:nvSpPr>
          <p:cNvPr id="34" name="Tekst 34"/>
          <p:cNvSpPr txBox="1"/>
          <p:nvPr/>
        </p:nvSpPr>
        <p:spPr>
          <a:xfrm>
            <a:off x="1714500" y="40259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Ilona</a:t>
            </a:r>
          </a:p>
        </p:txBody>
      </p:sp>
      <p:sp>
        <p:nvSpPr>
          <p:cNvPr id="35" name="Tekst 35"/>
          <p:cNvSpPr txBox="1"/>
          <p:nvPr/>
        </p:nvSpPr>
        <p:spPr>
          <a:xfrm>
            <a:off x="1714500" y="42672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Katowice</a:t>
            </a:r>
          </a:p>
        </p:txBody>
      </p:sp>
      <p:sp>
        <p:nvSpPr>
          <p:cNvPr id="37" name="Tekst 37"/>
          <p:cNvSpPr txBox="1"/>
          <p:nvPr/>
        </p:nvSpPr>
        <p:spPr>
          <a:xfrm>
            <a:off x="4508500" y="4787900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rodzina</a:t>
            </a:r>
          </a:p>
        </p:txBody>
      </p:sp>
      <p:sp>
        <p:nvSpPr>
          <p:cNvPr id="38" name="Tekst 38"/>
          <p:cNvSpPr txBox="1"/>
          <p:nvPr/>
        </p:nvSpPr>
        <p:spPr>
          <a:xfrm>
            <a:off x="4508500" y="5029200"/>
            <a:ext cx="2286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Tychy</a:t>
            </a:r>
          </a:p>
        </p:txBody>
      </p:sp>
      <p:sp>
        <p:nvSpPr>
          <p:cNvPr id="49" name="Tekst 49"/>
          <p:cNvSpPr txBox="1"/>
          <p:nvPr/>
        </p:nvSpPr>
        <p:spPr>
          <a:xfrm>
            <a:off x="546100" y="6413500"/>
            <a:ext cx="8890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000" b="0" dirty="0">
                <a:solidFill>
                  <a:srgbClr val="555555"/>
                </a:solidFill>
              </a:rPr>
              <a:t>Schemat. Obszar GZM w przybliżeniu. Położenie person umowne.</a:t>
            </a:r>
          </a:p>
        </p:txBody>
      </p:sp>
      <p:grpSp>
        <p:nvGrpSpPr>
          <p:cNvPr id="901" name="Osoba Blanka" descr="Blanka: dwuteownik"/>
          <p:cNvGrpSpPr/>
          <p:nvPr/>
        </p:nvGrpSpPr>
        <p:grpSpPr>
          <a:xfrm>
            <a:off x="5293360" y="1737360"/>
            <a:ext cx="335280" cy="335280"/>
            <a:chOff x="3568700" y="3949700"/>
            <a:chExt cx="431800" cy="431800"/>
          </a:xfrm>
        </p:grpSpPr>
        <p:sp>
          <p:nvSpPr>
            <p:cNvPr id="902" name="pikt 77"/>
            <p:cNvSpPr/>
            <p:nvPr/>
          </p:nvSpPr>
          <p:spPr>
            <a:xfrm>
              <a:off x="35687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63500" y="38100"/>
                  </a:moveTo>
                  <a:lnTo>
                    <a:pt x="368300" y="38100"/>
                  </a:lnTo>
                  <a:lnTo>
                    <a:pt x="368300" y="88900"/>
                  </a:lnTo>
                  <a:lnTo>
                    <a:pt x="247650" y="88900"/>
                  </a:lnTo>
                  <a:lnTo>
                    <a:pt x="247650" y="342900"/>
                  </a:lnTo>
                  <a:lnTo>
                    <a:pt x="368300" y="342900"/>
                  </a:lnTo>
                  <a:lnTo>
                    <a:pt x="368300" y="393700"/>
                  </a:lnTo>
                  <a:lnTo>
                    <a:pt x="63500" y="393700"/>
                  </a:lnTo>
                  <a:lnTo>
                    <a:pt x="63500" y="342900"/>
                  </a:lnTo>
                  <a:lnTo>
                    <a:pt x="184150" y="342900"/>
                  </a:lnTo>
                  <a:lnTo>
                    <a:pt x="184150" y="88900"/>
                  </a:lnTo>
                  <a:lnTo>
                    <a:pt x="63500" y="889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03" name="Osoba Rysiek i żona" descr="Rysiek: widły"/>
          <p:cNvGrpSpPr/>
          <p:nvPr/>
        </p:nvGrpSpPr>
        <p:grpSpPr>
          <a:xfrm>
            <a:off x="3007360" y="2219960"/>
            <a:ext cx="335280" cy="335280"/>
            <a:chOff x="3568700" y="1714500"/>
            <a:chExt cx="431800" cy="431800"/>
          </a:xfrm>
        </p:grpSpPr>
        <p:sp>
          <p:nvSpPr>
            <p:cNvPr id="904" name="pikt 71"/>
            <p:cNvSpPr/>
            <p:nvPr/>
          </p:nvSpPr>
          <p:spPr>
            <a:xfrm>
              <a:off x="35687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90500" y="177800"/>
                  </a:moveTo>
                  <a:lnTo>
                    <a:pt x="241300" y="177800"/>
                  </a:lnTo>
                  <a:lnTo>
                    <a:pt x="241300" y="431800"/>
                  </a:lnTo>
                  <a:lnTo>
                    <a:pt x="190500" y="431800"/>
                  </a:lnTo>
                  <a:close/>
                  <a:moveTo>
                    <a:pt x="63500" y="146050"/>
                  </a:moveTo>
                  <a:lnTo>
                    <a:pt x="368300" y="146050"/>
                  </a:lnTo>
                  <a:lnTo>
                    <a:pt x="368300" y="196850"/>
                  </a:lnTo>
                  <a:lnTo>
                    <a:pt x="63500" y="196850"/>
                  </a:lnTo>
                  <a:close/>
                  <a:moveTo>
                    <a:pt x="63500" y="12700"/>
                  </a:moveTo>
                  <a:lnTo>
                    <a:pt x="114300" y="12700"/>
                  </a:lnTo>
                  <a:lnTo>
                    <a:pt x="114300" y="190500"/>
                  </a:lnTo>
                  <a:lnTo>
                    <a:pt x="63500" y="190500"/>
                  </a:lnTo>
                  <a:close/>
                  <a:moveTo>
                    <a:pt x="190500" y="12700"/>
                  </a:moveTo>
                  <a:lnTo>
                    <a:pt x="241300" y="12700"/>
                  </a:lnTo>
                  <a:lnTo>
                    <a:pt x="241300" y="190500"/>
                  </a:lnTo>
                  <a:lnTo>
                    <a:pt x="190500" y="190500"/>
                  </a:lnTo>
                  <a:close/>
                  <a:moveTo>
                    <a:pt x="317500" y="12700"/>
                  </a:moveTo>
                  <a:lnTo>
                    <a:pt x="368300" y="12700"/>
                  </a:lnTo>
                  <a:lnTo>
                    <a:pt x="368300" y="190500"/>
                  </a:lnTo>
                  <a:lnTo>
                    <a:pt x="317500" y="1905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05" name="Osoba Milena" descr="Milena: liść"/>
          <p:cNvGrpSpPr/>
          <p:nvPr/>
        </p:nvGrpSpPr>
        <p:grpSpPr>
          <a:xfrm>
            <a:off x="3655060" y="2740660"/>
            <a:ext cx="335280" cy="335280"/>
            <a:chOff x="7391400" y="1714500"/>
            <a:chExt cx="431800" cy="431800"/>
          </a:xfrm>
        </p:grpSpPr>
        <p:sp>
          <p:nvSpPr>
            <p:cNvPr id="906" name="pikt 79"/>
            <p:cNvSpPr/>
            <p:nvPr/>
          </p:nvSpPr>
          <p:spPr>
            <a:xfrm>
              <a:off x="73914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50800" y="381000"/>
                  </a:moveTo>
                  <a:cubicBezTo>
                    <a:pt x="50800" y="165100"/>
                    <a:pt x="165100" y="50800"/>
                    <a:pt x="381000" y="50800"/>
                  </a:cubicBezTo>
                  <a:cubicBezTo>
                    <a:pt x="381000" y="266700"/>
                    <a:pt x="266700" y="381000"/>
                    <a:pt x="50800" y="381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07" name="pikt 80"/>
            <p:cNvSpPr/>
            <p:nvPr/>
          </p:nvSpPr>
          <p:spPr>
            <a:xfrm>
              <a:off x="73914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 fill="none">
                  <a:moveTo>
                    <a:pt x="101600" y="330200"/>
                  </a:moveTo>
                  <a:lnTo>
                    <a:pt x="304800" y="127000"/>
                  </a:lnTo>
                </a:path>
              </a:pathLst>
            </a:custGeom>
            <a:noFill/>
            <a:ln w="22225" cap="rnd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08" name="Osoba Janek" descr="Janek: laptop"/>
          <p:cNvGrpSpPr/>
          <p:nvPr/>
        </p:nvGrpSpPr>
        <p:grpSpPr>
          <a:xfrm>
            <a:off x="2270760" y="3274060"/>
            <a:ext cx="335280" cy="335280"/>
            <a:chOff x="11214100" y="2832100"/>
            <a:chExt cx="431800" cy="431800"/>
          </a:xfrm>
        </p:grpSpPr>
        <p:sp>
          <p:nvSpPr>
            <p:cNvPr id="909" name="pikt 91"/>
            <p:cNvSpPr/>
            <p:nvPr/>
          </p:nvSpPr>
          <p:spPr>
            <a:xfrm>
              <a:off x="112141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76200" y="63500"/>
                  </a:moveTo>
                  <a:lnTo>
                    <a:pt x="355600" y="63500"/>
                  </a:lnTo>
                  <a:lnTo>
                    <a:pt x="355600" y="292100"/>
                  </a:lnTo>
                  <a:lnTo>
                    <a:pt x="76200" y="2921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10" name="pikt 92"/>
            <p:cNvSpPr/>
            <p:nvPr/>
          </p:nvSpPr>
          <p:spPr>
            <a:xfrm>
              <a:off x="112141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07950" y="95250"/>
                  </a:moveTo>
                  <a:lnTo>
                    <a:pt x="323850" y="95250"/>
                  </a:lnTo>
                  <a:lnTo>
                    <a:pt x="323850" y="260350"/>
                  </a:lnTo>
                  <a:lnTo>
                    <a:pt x="107950" y="2603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11" name="pikt 93"/>
            <p:cNvSpPr/>
            <p:nvPr/>
          </p:nvSpPr>
          <p:spPr>
            <a:xfrm>
              <a:off x="112141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5400" y="317500"/>
                  </a:moveTo>
                  <a:lnTo>
                    <a:pt x="406400" y="317500"/>
                  </a:lnTo>
                  <a:lnTo>
                    <a:pt x="381000" y="368300"/>
                  </a:lnTo>
                  <a:lnTo>
                    <a:pt x="50800" y="3683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12" name="Osoba Magda" descr="Magda: restauracja"/>
          <p:cNvGrpSpPr/>
          <p:nvPr/>
        </p:nvGrpSpPr>
        <p:grpSpPr>
          <a:xfrm>
            <a:off x="4290060" y="3540760"/>
            <a:ext cx="335280" cy="335280"/>
            <a:chOff x="7391400" y="2832100"/>
            <a:chExt cx="431800" cy="431800"/>
          </a:xfrm>
        </p:grpSpPr>
        <p:sp>
          <p:nvSpPr>
            <p:cNvPr id="913" name="pikt 82"/>
            <p:cNvSpPr/>
            <p:nvPr/>
          </p:nvSpPr>
          <p:spPr>
            <a:xfrm>
              <a:off x="73914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47650" y="88900"/>
                  </a:moveTo>
                  <a:cubicBezTo>
                    <a:pt x="247650" y="106436"/>
                    <a:pt x="233436" y="120650"/>
                    <a:pt x="215900" y="120650"/>
                  </a:cubicBezTo>
                  <a:cubicBezTo>
                    <a:pt x="198364" y="120650"/>
                    <a:pt x="184150" y="106436"/>
                    <a:pt x="184150" y="88900"/>
                  </a:cubicBezTo>
                  <a:cubicBezTo>
                    <a:pt x="184150" y="71364"/>
                    <a:pt x="198364" y="57150"/>
                    <a:pt x="215900" y="57150"/>
                  </a:cubicBezTo>
                  <a:cubicBezTo>
                    <a:pt x="233436" y="57150"/>
                    <a:pt x="247650" y="71364"/>
                    <a:pt x="247650" y="889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14" name="pikt 83"/>
            <p:cNvSpPr/>
            <p:nvPr/>
          </p:nvSpPr>
          <p:spPr>
            <a:xfrm>
              <a:off x="73914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50800" y="317500"/>
                  </a:moveTo>
                  <a:cubicBezTo>
                    <a:pt x="50800" y="196850"/>
                    <a:pt x="127000" y="127000"/>
                    <a:pt x="215900" y="127000"/>
                  </a:cubicBezTo>
                  <a:cubicBezTo>
                    <a:pt x="304800" y="127000"/>
                    <a:pt x="381000" y="196850"/>
                    <a:pt x="381000" y="3175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15" name="pikt 84"/>
            <p:cNvSpPr/>
            <p:nvPr/>
          </p:nvSpPr>
          <p:spPr>
            <a:xfrm>
              <a:off x="7391400" y="28321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5400" y="336550"/>
                  </a:moveTo>
                  <a:lnTo>
                    <a:pt x="406400" y="336550"/>
                  </a:lnTo>
                  <a:lnTo>
                    <a:pt x="406400" y="374650"/>
                  </a:lnTo>
                  <a:lnTo>
                    <a:pt x="25400" y="3746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16" name="Osoba Marta" descr="Marta: zegar"/>
          <p:cNvGrpSpPr/>
          <p:nvPr/>
        </p:nvGrpSpPr>
        <p:grpSpPr>
          <a:xfrm>
            <a:off x="4937760" y="3274060"/>
            <a:ext cx="335280" cy="335280"/>
            <a:chOff x="11214100" y="3949700"/>
            <a:chExt cx="431800" cy="431800"/>
          </a:xfrm>
        </p:grpSpPr>
        <p:sp>
          <p:nvSpPr>
            <p:cNvPr id="917" name="pikt 95"/>
            <p:cNvSpPr/>
            <p:nvPr/>
          </p:nvSpPr>
          <p:spPr>
            <a:xfrm>
              <a:off x="112141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393700" y="215900"/>
                  </a:moveTo>
                  <a:cubicBezTo>
                    <a:pt x="393700" y="314099"/>
                    <a:pt x="314099" y="393700"/>
                    <a:pt x="215900" y="393700"/>
                  </a:cubicBezTo>
                  <a:cubicBezTo>
                    <a:pt x="117701" y="393700"/>
                    <a:pt x="38100" y="314099"/>
                    <a:pt x="38100" y="215900"/>
                  </a:cubicBezTo>
                  <a:cubicBezTo>
                    <a:pt x="38100" y="117701"/>
                    <a:pt x="117701" y="38100"/>
                    <a:pt x="215900" y="38100"/>
                  </a:cubicBezTo>
                  <a:cubicBezTo>
                    <a:pt x="314099" y="38100"/>
                    <a:pt x="393700" y="117701"/>
                    <a:pt x="393700" y="2159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18" name="pikt 96"/>
            <p:cNvSpPr/>
            <p:nvPr/>
          </p:nvSpPr>
          <p:spPr>
            <a:xfrm>
              <a:off x="112141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355600" y="215900"/>
                  </a:moveTo>
                  <a:cubicBezTo>
                    <a:pt x="355600" y="293056"/>
                    <a:pt x="293056" y="355600"/>
                    <a:pt x="215900" y="355600"/>
                  </a:cubicBezTo>
                  <a:cubicBezTo>
                    <a:pt x="138744" y="355600"/>
                    <a:pt x="76200" y="293056"/>
                    <a:pt x="76200" y="215900"/>
                  </a:cubicBezTo>
                  <a:cubicBezTo>
                    <a:pt x="76200" y="138744"/>
                    <a:pt x="138744" y="76200"/>
                    <a:pt x="215900" y="76200"/>
                  </a:cubicBezTo>
                  <a:cubicBezTo>
                    <a:pt x="293056" y="76200"/>
                    <a:pt x="355600" y="138744"/>
                    <a:pt x="355600" y="2159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19" name="pikt 97"/>
            <p:cNvSpPr/>
            <p:nvPr/>
          </p:nvSpPr>
          <p:spPr>
            <a:xfrm>
              <a:off x="112141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00025" y="101600"/>
                  </a:moveTo>
                  <a:lnTo>
                    <a:pt x="231775" y="101600"/>
                  </a:lnTo>
                  <a:lnTo>
                    <a:pt x="231775" y="231775"/>
                  </a:lnTo>
                  <a:lnTo>
                    <a:pt x="200025" y="2317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20" name="pikt 98"/>
            <p:cNvSpPr/>
            <p:nvPr/>
          </p:nvSpPr>
          <p:spPr>
            <a:xfrm>
              <a:off x="11214100" y="39497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00025" y="200025"/>
                  </a:moveTo>
                  <a:lnTo>
                    <a:pt x="304800" y="200025"/>
                  </a:lnTo>
                  <a:lnTo>
                    <a:pt x="304800" y="231775"/>
                  </a:lnTo>
                  <a:lnTo>
                    <a:pt x="200025" y="2317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21" name="Osoba Ilona" descr="Ilona: biret"/>
          <p:cNvGrpSpPr/>
          <p:nvPr/>
        </p:nvGrpSpPr>
        <p:grpSpPr>
          <a:xfrm>
            <a:off x="4061460" y="4048760"/>
            <a:ext cx="335280" cy="335280"/>
            <a:chOff x="11214100" y="1714500"/>
            <a:chExt cx="431800" cy="431800"/>
          </a:xfrm>
        </p:grpSpPr>
        <p:sp>
          <p:nvSpPr>
            <p:cNvPr id="922" name="pikt 86"/>
            <p:cNvSpPr/>
            <p:nvPr/>
          </p:nvSpPr>
          <p:spPr>
            <a:xfrm>
              <a:off x="112141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01600" y="203200"/>
                  </a:moveTo>
                  <a:lnTo>
                    <a:pt x="215900" y="260350"/>
                  </a:lnTo>
                  <a:lnTo>
                    <a:pt x="330200" y="203200"/>
                  </a:lnTo>
                  <a:lnTo>
                    <a:pt x="330200" y="292100"/>
                  </a:lnTo>
                  <a:cubicBezTo>
                    <a:pt x="330200" y="330200"/>
                    <a:pt x="266700" y="355600"/>
                    <a:pt x="215900" y="355600"/>
                  </a:cubicBezTo>
                  <a:cubicBezTo>
                    <a:pt x="165100" y="355600"/>
                    <a:pt x="101600" y="330200"/>
                    <a:pt x="101600" y="292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23" name="pikt 87"/>
            <p:cNvSpPr/>
            <p:nvPr/>
          </p:nvSpPr>
          <p:spPr>
            <a:xfrm>
              <a:off x="112141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215900" y="63500"/>
                  </a:moveTo>
                  <a:lnTo>
                    <a:pt x="419100" y="152400"/>
                  </a:lnTo>
                  <a:lnTo>
                    <a:pt x="215900" y="241300"/>
                  </a:lnTo>
                  <a:lnTo>
                    <a:pt x="12700" y="152400"/>
                  </a:lnTo>
                  <a:close/>
                </a:path>
              </a:pathLst>
            </a:custGeom>
            <a:solidFill>
              <a:srgbClr val="000000"/>
            </a:solidFill>
            <a:ln w="19050" cap="rnd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24" name="pikt 88"/>
            <p:cNvSpPr/>
            <p:nvPr/>
          </p:nvSpPr>
          <p:spPr>
            <a:xfrm>
              <a:off x="112141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 fill="none">
                  <a:moveTo>
                    <a:pt x="374650" y="171450"/>
                  </a:moveTo>
                  <a:lnTo>
                    <a:pt x="374650" y="292100"/>
                  </a:lnTo>
                </a:path>
              </a:pathLst>
            </a:custGeom>
            <a:noFill/>
            <a:ln w="19050" cap="rnd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25" name="pikt 89"/>
            <p:cNvSpPr/>
            <p:nvPr/>
          </p:nvSpPr>
          <p:spPr>
            <a:xfrm>
              <a:off x="11214100" y="17145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358775" y="279400"/>
                  </a:moveTo>
                  <a:lnTo>
                    <a:pt x="390525" y="279400"/>
                  </a:lnTo>
                  <a:lnTo>
                    <a:pt x="390525" y="330200"/>
                  </a:lnTo>
                  <a:lnTo>
                    <a:pt x="358775" y="3302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26" name="Osoba rodzina" descr="Rodzina: wózek sklepowy"/>
          <p:cNvGrpSpPr/>
          <p:nvPr/>
        </p:nvGrpSpPr>
        <p:grpSpPr>
          <a:xfrm>
            <a:off x="4112260" y="4810760"/>
            <a:ext cx="335280" cy="335280"/>
            <a:chOff x="11214100" y="5067300"/>
            <a:chExt cx="431800" cy="431800"/>
          </a:xfrm>
        </p:grpSpPr>
        <p:sp>
          <p:nvSpPr>
            <p:cNvPr id="927" name="pikt 100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2700" y="63500"/>
                  </a:moveTo>
                  <a:lnTo>
                    <a:pt x="88900" y="63500"/>
                  </a:lnTo>
                  <a:lnTo>
                    <a:pt x="88900" y="101600"/>
                  </a:lnTo>
                  <a:lnTo>
                    <a:pt x="12700" y="1016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28" name="pikt 101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76200" y="101600"/>
                  </a:moveTo>
                  <a:lnTo>
                    <a:pt x="406400" y="101600"/>
                  </a:lnTo>
                  <a:lnTo>
                    <a:pt x="368300" y="279400"/>
                  </a:lnTo>
                  <a:lnTo>
                    <a:pt x="120650" y="2794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29" name="pikt 102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20650" y="298450"/>
                  </a:moveTo>
                  <a:lnTo>
                    <a:pt x="368300" y="298450"/>
                  </a:lnTo>
                  <a:lnTo>
                    <a:pt x="368300" y="323850"/>
                  </a:lnTo>
                  <a:lnTo>
                    <a:pt x="120650" y="3238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30" name="pikt 103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184150" y="374650"/>
                  </a:moveTo>
                  <a:cubicBezTo>
                    <a:pt x="184150" y="392186"/>
                    <a:pt x="169936" y="406400"/>
                    <a:pt x="152400" y="406400"/>
                  </a:cubicBezTo>
                  <a:cubicBezTo>
                    <a:pt x="134864" y="406400"/>
                    <a:pt x="120650" y="392186"/>
                    <a:pt x="120650" y="374650"/>
                  </a:cubicBezTo>
                  <a:cubicBezTo>
                    <a:pt x="120650" y="357114"/>
                    <a:pt x="134864" y="342900"/>
                    <a:pt x="152400" y="342900"/>
                  </a:cubicBezTo>
                  <a:cubicBezTo>
                    <a:pt x="169936" y="342900"/>
                    <a:pt x="184150" y="357114"/>
                    <a:pt x="184150" y="3746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31" name="pikt 104"/>
            <p:cNvSpPr/>
            <p:nvPr/>
          </p:nvSpPr>
          <p:spPr>
            <a:xfrm>
              <a:off x="11214100" y="5067300"/>
              <a:ext cx="431800" cy="431800"/>
            </a:xfrm>
            <a:custGeom>
              <a:avLst/>
              <a:gdLst/>
              <a:ahLst/>
              <a:cxnLst/>
              <a:rect l="0" t="0" r="r" b="b"/>
              <a:pathLst>
                <a:path w="431800" h="431800">
                  <a:moveTo>
                    <a:pt x="361950" y="374650"/>
                  </a:moveTo>
                  <a:cubicBezTo>
                    <a:pt x="361950" y="392186"/>
                    <a:pt x="347736" y="406400"/>
                    <a:pt x="330200" y="406400"/>
                  </a:cubicBezTo>
                  <a:cubicBezTo>
                    <a:pt x="312664" y="406400"/>
                    <a:pt x="298450" y="392186"/>
                    <a:pt x="298450" y="374650"/>
                  </a:cubicBezTo>
                  <a:cubicBezTo>
                    <a:pt x="298450" y="357114"/>
                    <a:pt x="312664" y="342900"/>
                    <a:pt x="330200" y="342900"/>
                  </a:cubicBezTo>
                  <a:cubicBezTo>
                    <a:pt x="347736" y="342900"/>
                    <a:pt x="361950" y="357114"/>
                    <a:pt x="361950" y="3746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57" name="Punkt odbioru"/>
          <p:cNvSpPr/>
          <p:nvPr/>
        </p:nvSpPr>
        <p:spPr>
          <a:xfrm>
            <a:off x="2736850" y="3651250"/>
            <a:ext cx="114300" cy="1143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/>
          <a:lstStyle/>
          <a:p>
            <a:endParaRPr lang="en-PL"/>
          </a:p>
        </p:txBody>
      </p:sp>
      <p:sp>
        <p:nvSpPr>
          <p:cNvPr id="58" name="Punkt odbioru"/>
          <p:cNvSpPr/>
          <p:nvPr/>
        </p:nvSpPr>
        <p:spPr>
          <a:xfrm>
            <a:off x="4692650" y="3917950"/>
            <a:ext cx="114300" cy="1143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/>
          <a:lstStyle/>
          <a:p>
            <a:endParaRPr lang="en-PL"/>
          </a:p>
        </p:txBody>
      </p:sp>
      <p:sp>
        <p:nvSpPr>
          <p:cNvPr id="59" name="Punkt odbioru"/>
          <p:cNvSpPr/>
          <p:nvPr/>
        </p:nvSpPr>
        <p:spPr>
          <a:xfrm>
            <a:off x="5048250" y="3714750"/>
            <a:ext cx="114300" cy="1143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/>
          <a:lstStyle/>
          <a:p>
            <a:endParaRPr lang="en-PL"/>
          </a:p>
        </p:txBody>
      </p:sp>
      <p:sp>
        <p:nvSpPr>
          <p:cNvPr id="60" name="Tekst 60"/>
          <p:cNvSpPr txBox="1"/>
          <p:nvPr/>
        </p:nvSpPr>
        <p:spPr>
          <a:xfrm>
            <a:off x="3810000" y="2311400"/>
            <a:ext cx="2413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koordynatorka i ambasadorka</a:t>
            </a:r>
          </a:p>
        </p:txBody>
      </p:sp>
      <p:sp>
        <p:nvSpPr>
          <p:cNvPr id="61" name="Tekst 61"/>
          <p:cNvSpPr txBox="1"/>
          <p:nvPr/>
        </p:nvSpPr>
        <p:spPr>
          <a:xfrm>
            <a:off x="5232400" y="3860800"/>
            <a:ext cx="1778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wspólny transport</a:t>
            </a:r>
          </a:p>
        </p:txBody>
      </p:sp>
      <p:sp>
        <p:nvSpPr>
          <p:cNvPr id="62" name="Tekst 62"/>
          <p:cNvSpPr txBox="1"/>
          <p:nvPr/>
        </p:nvSpPr>
        <p:spPr>
          <a:xfrm>
            <a:off x="4508500" y="5219700"/>
            <a:ext cx="152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100" b="0" dirty="0">
                <a:solidFill>
                  <a:srgbClr val="555555"/>
                </a:solidFill>
              </a:rPr>
              <a:t>etap 3</a:t>
            </a:r>
          </a:p>
        </p:txBody>
      </p:sp>
      <p:cxnSp>
        <p:nvCxnSpPr>
          <p:cNvPr id="63" name="Belka"/>
          <p:cNvCxnSpPr/>
          <p:nvPr/>
        </p:nvCxnSpPr>
        <p:spPr>
          <a:xfrm>
            <a:off x="7874000" y="1625600"/>
            <a:ext cx="0" cy="704850"/>
          </a:xfrm>
          <a:prstGeom prst="line">
            <a:avLst/>
          </a:prstGeom>
          <a:ln w="19050" cap="rnd">
            <a:solidFill>
              <a:srgbClr val="000000"/>
            </a:solidFill>
          </a:ln>
        </p:spPr>
      </p:cxnSp>
      <p:sp>
        <p:nvSpPr>
          <p:cNvPr id="64" name="Tekst 64"/>
          <p:cNvSpPr txBox="1"/>
          <p:nvPr/>
        </p:nvSpPr>
        <p:spPr>
          <a:xfrm>
            <a:off x="8051800" y="1625600"/>
            <a:ext cx="3581400" cy="704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Milena</a:t>
            </a:r>
            <a:r>
              <a:rPr lang="pl-PL" sz="1400" b="0" dirty="0">
                <a:solidFill>
                  <a:srgbClr val="000000"/>
                </a:solidFill>
              </a:rPr>
              <a:t> jako koordynatorka jeździ do Ryśka. </a:t>
            </a:r>
            <a:r>
              <a:rPr lang="pl-PL" sz="1400" b="1" dirty="0">
                <a:solidFill>
                  <a:srgbClr val="000000"/>
                </a:solidFill>
              </a:rPr>
              <a:t>Blanka</a:t>
            </a:r>
            <a:r>
              <a:rPr lang="pl-PL" sz="1400" b="0" dirty="0">
                <a:solidFill>
                  <a:srgbClr val="000000"/>
                </a:solidFill>
              </a:rPr>
              <a:t> przekonuje sąsiadów.</a:t>
            </a:r>
          </a:p>
        </p:txBody>
      </p:sp>
      <p:cxnSp>
        <p:nvCxnSpPr>
          <p:cNvPr id="65" name="Belka"/>
          <p:cNvCxnSpPr/>
          <p:nvPr/>
        </p:nvCxnSpPr>
        <p:spPr>
          <a:xfrm>
            <a:off x="7874000" y="2559050"/>
            <a:ext cx="0" cy="704850"/>
          </a:xfrm>
          <a:prstGeom prst="line">
            <a:avLst/>
          </a:prstGeom>
          <a:ln w="19050" cap="rnd">
            <a:solidFill>
              <a:srgbClr val="000000"/>
            </a:solidFill>
          </a:ln>
        </p:spPr>
      </p:cxnSp>
      <p:sp>
        <p:nvSpPr>
          <p:cNvPr id="66" name="Tekst 66"/>
          <p:cNvSpPr txBox="1"/>
          <p:nvPr/>
        </p:nvSpPr>
        <p:spPr>
          <a:xfrm>
            <a:off x="8051800" y="2559050"/>
            <a:ext cx="3581400" cy="704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Wspólny transport</a:t>
            </a:r>
            <a:r>
              <a:rPr lang="pl-PL" sz="1400" b="0" dirty="0">
                <a:solidFill>
                  <a:srgbClr val="000000"/>
                </a:solidFill>
              </a:rPr>
              <a:t> wiezie skrzynki do punktów: restauracja Magdy, szkoła, punkt w Gliwicach.</a:t>
            </a:r>
          </a:p>
        </p:txBody>
      </p:sp>
      <p:cxnSp>
        <p:nvCxnSpPr>
          <p:cNvPr id="67" name="Belka"/>
          <p:cNvCxnSpPr/>
          <p:nvPr/>
        </p:nvCxnSpPr>
        <p:spPr>
          <a:xfrm>
            <a:off x="7874000" y="3492500"/>
            <a:ext cx="0" cy="469900"/>
          </a:xfrm>
          <a:prstGeom prst="line">
            <a:avLst/>
          </a:prstGeom>
          <a:ln w="19050" cap="rnd">
            <a:solidFill>
              <a:srgbClr val="000000"/>
            </a:solidFill>
          </a:ln>
        </p:spPr>
      </p:cxnSp>
      <p:sp>
        <p:nvSpPr>
          <p:cNvPr id="68" name="Tekst 68"/>
          <p:cNvSpPr txBox="1"/>
          <p:nvPr/>
        </p:nvSpPr>
        <p:spPr>
          <a:xfrm>
            <a:off x="8051800" y="3492500"/>
            <a:ext cx="3581400" cy="469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Ilona</a:t>
            </a:r>
            <a:r>
              <a:rPr lang="pl-PL" sz="1400" b="0" dirty="0">
                <a:solidFill>
                  <a:srgbClr val="000000"/>
                </a:solidFill>
              </a:rPr>
              <a:t> odbiera u Magdy, </a:t>
            </a:r>
            <a:r>
              <a:rPr lang="pl-PL" sz="1400" b="1" dirty="0">
                <a:solidFill>
                  <a:srgbClr val="000000"/>
                </a:solidFill>
              </a:rPr>
              <a:t>Marta</a:t>
            </a:r>
            <a:r>
              <a:rPr lang="pl-PL" sz="1400" b="0" dirty="0">
                <a:solidFill>
                  <a:srgbClr val="000000"/>
                </a:solidFill>
              </a:rPr>
              <a:t> w szkole dziecka, </a:t>
            </a:r>
            <a:r>
              <a:rPr lang="pl-PL" sz="1400" b="1" dirty="0">
                <a:solidFill>
                  <a:srgbClr val="000000"/>
                </a:solidFill>
              </a:rPr>
              <a:t>Janek</a:t>
            </a:r>
            <a:r>
              <a:rPr lang="pl-PL" sz="1400" b="0" dirty="0">
                <a:solidFill>
                  <a:srgbClr val="000000"/>
                </a:solidFill>
              </a:rPr>
              <a:t> po pracy.</a:t>
            </a:r>
          </a:p>
        </p:txBody>
      </p:sp>
      <p:cxnSp>
        <p:nvCxnSpPr>
          <p:cNvPr id="69" name="Belka"/>
          <p:cNvCxnSpPr/>
          <p:nvPr/>
        </p:nvCxnSpPr>
        <p:spPr>
          <a:xfrm>
            <a:off x="7874000" y="4191000"/>
            <a:ext cx="0" cy="469900"/>
          </a:xfrm>
          <a:prstGeom prst="line">
            <a:avLst/>
          </a:prstGeom>
          <a:ln w="19050" cap="rnd">
            <a:solidFill>
              <a:srgbClr val="000000"/>
            </a:solidFill>
          </a:ln>
        </p:spPr>
      </p:cxnSp>
      <p:sp>
        <p:nvSpPr>
          <p:cNvPr id="70" name="Tekst 70"/>
          <p:cNvSpPr txBox="1"/>
          <p:nvPr/>
        </p:nvSpPr>
        <p:spPr>
          <a:xfrm>
            <a:off x="8051800" y="4191000"/>
            <a:ext cx="3581400" cy="469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400" b="1" dirty="0">
                <a:solidFill>
                  <a:srgbClr val="000000"/>
                </a:solidFill>
              </a:rPr>
              <a:t>Rodzina</a:t>
            </a:r>
            <a:r>
              <a:rPr lang="pl-PL" sz="1400" b="0" dirty="0">
                <a:solidFill>
                  <a:srgbClr val="000000"/>
                </a:solidFill>
              </a:rPr>
              <a:t> dołącza w etapie 3, przez stołówki i szkoły.</a:t>
            </a:r>
          </a:p>
        </p:txBody>
      </p:sp>
      <p:sp>
        <p:nvSpPr>
          <p:cNvPr id="71" name="Legenda punkt"/>
          <p:cNvSpPr/>
          <p:nvPr/>
        </p:nvSpPr>
        <p:spPr>
          <a:xfrm>
            <a:off x="7893050" y="5111750"/>
            <a:ext cx="114300" cy="1143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/>
          <a:lstStyle/>
          <a:p>
            <a:endParaRPr lang="en-PL"/>
          </a:p>
        </p:txBody>
      </p:sp>
      <p:sp>
        <p:nvSpPr>
          <p:cNvPr id="72" name="Tekst 72"/>
          <p:cNvSpPr txBox="1"/>
          <p:nvPr/>
        </p:nvSpPr>
        <p:spPr>
          <a:xfrm>
            <a:off x="8204200" y="5067300"/>
            <a:ext cx="3302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200" b="0" dirty="0">
                <a:solidFill>
                  <a:srgbClr val="333333"/>
                </a:solidFill>
              </a:rPr>
              <a:t>punkt odbioru</a:t>
            </a:r>
          </a:p>
        </p:txBody>
      </p:sp>
      <p:cxnSp>
        <p:nvCxnSpPr>
          <p:cNvPr id="73" name="Legenda transport"/>
          <p:cNvCxnSpPr/>
          <p:nvPr/>
        </p:nvCxnSpPr>
        <p:spPr>
          <a:xfrm>
            <a:off x="7874000" y="5473700"/>
            <a:ext cx="228600" cy="0"/>
          </a:xfrm>
          <a:prstGeom prst="line">
            <a:avLst/>
          </a:prstGeom>
          <a:ln w="19050" cap="rnd">
            <a:solidFill>
              <a:srgbClr val="000000"/>
            </a:solidFill>
            <a:prstDash val="dash"/>
          </a:ln>
        </p:spPr>
      </p:cxnSp>
      <p:sp>
        <p:nvSpPr>
          <p:cNvPr id="74" name="Tekst 74"/>
          <p:cNvSpPr txBox="1"/>
          <p:nvPr/>
        </p:nvSpPr>
        <p:spPr>
          <a:xfrm>
            <a:off x="8204200" y="5372100"/>
            <a:ext cx="3302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200" b="0" dirty="0">
                <a:solidFill>
                  <a:srgbClr val="333333"/>
                </a:solidFill>
              </a:rPr>
              <a:t>wspólny transport</a:t>
            </a:r>
          </a:p>
        </p:txBody>
      </p:sp>
      <p:cxnSp>
        <p:nvCxnSpPr>
          <p:cNvPr id="75" name="Legenda relacja"/>
          <p:cNvCxnSpPr/>
          <p:nvPr/>
        </p:nvCxnSpPr>
        <p:spPr>
          <a:xfrm>
            <a:off x="7874000" y="5778500"/>
            <a:ext cx="228600" cy="0"/>
          </a:xfrm>
          <a:prstGeom prst="line">
            <a:avLst/>
          </a:prstGeom>
          <a:ln w="19050" cap="rnd">
            <a:solidFill>
              <a:srgbClr val="000000"/>
            </a:solidFill>
            <a:prstDash val="sysDot"/>
          </a:ln>
        </p:spPr>
      </p:cxnSp>
      <p:sp>
        <p:nvSpPr>
          <p:cNvPr id="76" name="Tekst 76"/>
          <p:cNvSpPr txBox="1"/>
          <p:nvPr/>
        </p:nvSpPr>
        <p:spPr>
          <a:xfrm>
            <a:off x="8204200" y="5676900"/>
            <a:ext cx="3302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pl-PL" sz="1200" b="0" dirty="0">
                <a:solidFill>
                  <a:srgbClr val="333333"/>
                </a:solidFill>
              </a:rPr>
              <a:t>nowa relacja</a:t>
            </a:r>
          </a:p>
        </p:txBody>
      </p:sp>
    </p:spTree>
    <p:extLst>
      <p:ext uri="{BB962C8B-B14F-4D97-AF65-F5344CB8AC3E}">
        <p14:creationId xmlns:p14="http://schemas.microsoft.com/office/powerpoint/2010/main" val="456179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Bez magazynu i hurtowni rolnik dostaje ok. 80% ceny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64008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Nie kupujemy żywności.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japko nie kupuje, nie składuje i nie sprzedaje. Sprzedawcą jest rolnik, płatność trafia na jego konto.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Magazyn zjada marżę.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 Bio Planet 31% marży brutto zjadają magazyn, logistyka i pakowanie; zysk netto 2%.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Partnerstwo z GZM,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bo prywatnym inicjatywom brakowało kapitału, lokali i promocji, a GZM to ma.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Cel C.1.3 Strategii GZM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(krótkie obiegi żywności, bezpieczeństwo żywnościowe) nie ma wskaźnika ani budżetu. japko daje jedno i drugie. Ochrona klimatu to zadanie GZM od 11.01.2025.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315200" y="1325880"/>
            <a:ext cx="4325112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5" name="Text 3"/>
          <p:cNvSpPr txBox="1"/>
          <p:nvPr/>
        </p:nvSpPr>
        <p:spPr>
          <a:xfrm>
            <a:off x="7452360" y="1435608"/>
            <a:ext cx="4050792" cy="27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0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Państwo zrobiło mapę, nikt nie zrobił dostawy.</a:t>
            </a:r>
            <a:endParaRPr lang="en-US" sz="13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„Moje produkty” i Mapa produktów rolnych (MRiRW, ARiMR, od 30.12.2025) to promocja bez sprzedaży, płatności i logistyki. IERiGŻ przyznał w 2019 r., że analiz krótkich łańcuchów od lat nie prowadzi.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457200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7" name="Text 5"/>
          <p:cNvSpPr txBox="1"/>
          <p:nvPr/>
        </p:nvSpPr>
        <p:spPr>
          <a:xfrm>
            <a:off x="548640" y="4681728"/>
            <a:ext cx="253288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90% → 78%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149342"/>
            <a:ext cx="25328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udział rolnika w cenie w japko, rok 1 → rok 5 (model japko)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401568" y="457200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0" name="Text 8"/>
          <p:cNvSpPr txBox="1"/>
          <p:nvPr/>
        </p:nvSpPr>
        <p:spPr>
          <a:xfrm>
            <a:off x="3401568" y="4681728"/>
            <a:ext cx="253288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4–7,5%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3401568" y="5149342"/>
            <a:ext cx="25328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tyle z ceny papryki w sklepie dostał rolnik w 2025 r. [szac.]; średnio 43% (UOKiK)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54496" y="457200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3" name="Text 11"/>
          <p:cNvSpPr txBox="1"/>
          <p:nvPr/>
        </p:nvSpPr>
        <p:spPr>
          <a:xfrm>
            <a:off x="6254496" y="4681728"/>
            <a:ext cx="253288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221 umów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6254496" y="5149342"/>
            <a:ext cx="25328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PPP w Polsce od 2009 r., 12,7 mld zł; m.in. rower miejski w Krakowie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9107424" y="457200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6" name="Text 14"/>
          <p:cNvSpPr txBox="1"/>
          <p:nvPr/>
        </p:nvSpPr>
        <p:spPr>
          <a:xfrm>
            <a:off x="9107424" y="4681728"/>
            <a:ext cx="253288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C.1.3</a:t>
            </a:r>
            <a:endParaRPr lang="en-US" sz="2600" dirty="0"/>
          </a:p>
        </p:txBody>
      </p:sp>
      <p:sp>
        <p:nvSpPr>
          <p:cNvPr id="17" name="Text 15"/>
          <p:cNvSpPr txBox="1"/>
          <p:nvPr/>
        </p:nvSpPr>
        <p:spPr>
          <a:xfrm>
            <a:off x="9107424" y="5149342"/>
            <a:ext cx="25328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cel Strategii GZM 2022–2027 bez wskaźnika i budżetu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Raporty Bio Planet, prasa za KOWR, UOKiK 2018/19, ppp.gov.pl, Strategia GZM 2022–2027, ustawa o związku metropolitalnym art. 12 pkt 7, MRiRW.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Sprzedaje rolnik, japko tylko organizuje drogę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67665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Bez pośrednika.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Rolniczy handel detaliczny zakazuje pośrednika. japko nie jest stroną sprzedaży, paczki zamyka i oznacza rolnik.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Stała opłata.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Punkt odbioru bierze opłatę za przechowanie (art. 835 KC), nie udział w cenie.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Przewoźnik z wpisem w sanepidzie.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Stanowiska sanepidu i inspekcji weterynaryjnej na piśmie przed pilotażem.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GZM ma majątek transportowy: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ZTM to ponad 500 linii, ok. 1 500 pojazdów i ok. 7 000 przystanków. KombiBus w Niemczech wozi paczki w autobusach za ok. 5 € do 10 kg.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680960" y="1325880"/>
            <a:ext cx="395935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5" name="Text 3"/>
          <p:cNvSpPr txBox="1"/>
          <p:nvPr/>
        </p:nvSpPr>
        <p:spPr>
          <a:xfrm>
            <a:off x="7680960" y="1435608"/>
            <a:ext cx="3959352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92%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7680960" y="1903222"/>
            <a:ext cx="39593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kosztu kursów pokrywają w roku 5 opłaty rolników: transport prawie się samofinansuje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80960" y="2423160"/>
            <a:ext cx="395935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8" name="Text 6"/>
          <p:cNvSpPr txBox="1"/>
          <p:nvPr/>
        </p:nvSpPr>
        <p:spPr>
          <a:xfrm>
            <a:off x="7680960" y="2532888"/>
            <a:ext cx="3959352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11 → 6,50 zł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7680960" y="3000502"/>
            <a:ext cx="39593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koszt transportu na skrzynkę, rok 3 → rok 5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680960" y="3520440"/>
            <a:ext cx="395935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1" name="Text 9"/>
          <p:cNvSpPr txBox="1"/>
          <p:nvPr/>
        </p:nvSpPr>
        <p:spPr>
          <a:xfrm>
            <a:off x="7680960" y="3630168"/>
            <a:ext cx="3959352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ok. 5 €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7680960" y="4097782"/>
            <a:ext cx="39593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za paczkę do 10 kg w autobusie (KombiBus)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470916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4" name="Text 12"/>
          <p:cNvSpPr txBox="1"/>
          <p:nvPr/>
        </p:nvSpPr>
        <p:spPr>
          <a:xfrm>
            <a:off x="548640" y="4818888"/>
            <a:ext cx="25328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×16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525475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rolników w RHD: 1 633 → 25 739 (2017–2025)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401568" y="470916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7" name="Text 15"/>
          <p:cNvSpPr txBox="1"/>
          <p:nvPr/>
        </p:nvSpPr>
        <p:spPr>
          <a:xfrm>
            <a:off x="3401568" y="4818888"/>
            <a:ext cx="25328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19%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3401568" y="525475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emisji systemu żywnościowego to transport; owoce i warzywa to ponad 1/3 tego (Nature Food 2022)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254496" y="470916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0" name="Text 18"/>
          <p:cNvSpPr txBox="1"/>
          <p:nvPr/>
        </p:nvSpPr>
        <p:spPr>
          <a:xfrm>
            <a:off x="6254496" y="4818888"/>
            <a:ext cx="25328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6,7–7,4 km</a:t>
            </a:r>
            <a:endParaRPr lang="en-US" sz="2400" dirty="0"/>
          </a:p>
        </p:txBody>
      </p:sp>
      <p:sp>
        <p:nvSpPr>
          <p:cNvPr id="21" name="Text 19"/>
          <p:cNvSpPr txBox="1"/>
          <p:nvPr/>
        </p:nvSpPr>
        <p:spPr>
          <a:xfrm>
            <a:off x="6254496" y="525475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dalej w obie strony autem i klient emituje więcej niż dostawa skrzynek (Coley 2009)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9107424" y="470916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3" name="Text 21"/>
          <p:cNvSpPr txBox="1"/>
          <p:nvPr/>
        </p:nvSpPr>
        <p:spPr>
          <a:xfrm>
            <a:off x="9107424" y="4818888"/>
            <a:ext cx="25328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30% vs 10%</a:t>
            </a:r>
            <a:endParaRPr lang="en-US" sz="2400" dirty="0"/>
          </a:p>
        </p:txBody>
      </p:sp>
      <p:sp>
        <p:nvSpPr>
          <p:cNvPr id="24" name="Text 22"/>
          <p:cNvSpPr txBox="1"/>
          <p:nvPr/>
        </p:nvSpPr>
        <p:spPr>
          <a:xfrm>
            <a:off x="9107424" y="525475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udział logistyki w cenie: krótki vs długi łańcuch (IFSTTAR 2017)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GIS, GIW, Nature Food 2022, Coley i in. 2009, IFSTTAR 2017, sekcje 8 i 12 zbioru danych. GZM zamawia usługę przewozu, nie wozi towaru sama. Model japko v3.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Wirtualny magazyn: towar leży jeszcze na polu, a już jest sprzedany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165811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165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874520"/>
            <a:ext cx="1658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siew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240280"/>
            <a:ext cx="165811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Rysiek wpisuje uprawę i powierzchnię. Dane o działce są we wniosku o dopłaty i w e-ewidencji.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435352" y="1325880"/>
            <a:ext cx="165811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8" name="Text 6"/>
          <p:cNvSpPr txBox="1"/>
          <p:nvPr/>
        </p:nvSpPr>
        <p:spPr>
          <a:xfrm>
            <a:off x="2435352" y="1417320"/>
            <a:ext cx="165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2435352" y="1874520"/>
            <a:ext cx="1658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prognoza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435352" y="2240280"/>
            <a:ext cx="165811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Aplikacja liczy, ile i kiedy zbierze: plon z kalkulacji ODR razy hektary, kalendarz upraw.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322064" y="1325880"/>
            <a:ext cx="165811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2" name="Text 10"/>
          <p:cNvSpPr txBox="1"/>
          <p:nvPr/>
        </p:nvSpPr>
        <p:spPr>
          <a:xfrm>
            <a:off x="4322064" y="1417320"/>
            <a:ext cx="165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4322064" y="1874520"/>
            <a:ext cx="1658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przedsprzedaż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322064" y="2240280"/>
            <a:ext cx="165811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Towar z pola w ofercie jako „wkrótce”. Mieszkańcy rezerwują, stołówki planują menu.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208776" y="1325880"/>
            <a:ext cx="165811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6" name="Text 14"/>
          <p:cNvSpPr txBox="1"/>
          <p:nvPr/>
        </p:nvSpPr>
        <p:spPr>
          <a:xfrm>
            <a:off x="6208776" y="1417320"/>
            <a:ext cx="165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</a:t>
            </a:r>
            <a:endParaRPr lang="en-US" sz="2600" dirty="0"/>
          </a:p>
        </p:txBody>
      </p:sp>
      <p:sp>
        <p:nvSpPr>
          <p:cNvPr id="17" name="Text 15"/>
          <p:cNvSpPr txBox="1"/>
          <p:nvPr/>
        </p:nvSpPr>
        <p:spPr>
          <a:xfrm>
            <a:off x="6208776" y="1874520"/>
            <a:ext cx="1658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zabieg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208776" y="2240280"/>
            <a:ext cx="165811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Wpis do e-ewidencji. Karencja sama blokuje sprzedaż z tej uprawy.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95488" y="1325880"/>
            <a:ext cx="165811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0" name="Text 18"/>
          <p:cNvSpPr txBox="1"/>
          <p:nvPr/>
        </p:nvSpPr>
        <p:spPr>
          <a:xfrm>
            <a:off x="8095488" y="1417320"/>
            <a:ext cx="165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8095488" y="1874520"/>
            <a:ext cx="1658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zbiór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095488" y="2240280"/>
            <a:ext cx="165811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Legalizowana waga potwierdza ilość. Stan magazynu aktualizuje się sam.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9982200" y="1325880"/>
            <a:ext cx="165811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4" name="Text 22"/>
          <p:cNvSpPr txBox="1"/>
          <p:nvPr/>
        </p:nvSpPr>
        <p:spPr>
          <a:xfrm>
            <a:off x="9982200" y="1417320"/>
            <a:ext cx="165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</a:t>
            </a:r>
            <a:endParaRPr lang="en-US" sz="2600" dirty="0"/>
          </a:p>
        </p:txBody>
      </p:sp>
      <p:sp>
        <p:nvSpPr>
          <p:cNvPr id="25" name="Text 23"/>
          <p:cNvSpPr txBox="1"/>
          <p:nvPr/>
        </p:nvSpPr>
        <p:spPr>
          <a:xfrm>
            <a:off x="9982200" y="1874520"/>
            <a:ext cx="1658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nowy plan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9982200" y="2240280"/>
            <a:ext cx="165811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Popyt kontra podaż: Milena pokazuje, czego brakuje i co warto posiać.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48640" y="40690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8" name="Text 26"/>
          <p:cNvSpPr txBox="1"/>
          <p:nvPr/>
        </p:nvSpPr>
        <p:spPr>
          <a:xfrm>
            <a:off x="548640" y="4178808"/>
            <a:ext cx="3453384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 m²</a:t>
            </a:r>
            <a:endParaRPr lang="en-US" sz="360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480517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magazynu na starcie: magazynem japko jest pole rolnika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367784" y="40690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31" name="Text 29"/>
          <p:cNvSpPr txBox="1"/>
          <p:nvPr/>
        </p:nvSpPr>
        <p:spPr>
          <a:xfrm>
            <a:off x="4367784" y="4178808"/>
            <a:ext cx="3453384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prawie ×2</a:t>
            </a:r>
            <a:endParaRPr lang="en-US" sz="3600" dirty="0"/>
          </a:p>
        </p:txBody>
      </p:sp>
      <p:sp>
        <p:nvSpPr>
          <p:cNvPr id="32" name="Text 30"/>
          <p:cNvSpPr txBox="1"/>
          <p:nvPr/>
        </p:nvSpPr>
        <p:spPr>
          <a:xfrm>
            <a:off x="4367784" y="480517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sprzedaż na farmę po wspólnym planie upraw z odbiorcą: z 3 046 do 5 986 $ (Intervale, USA)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8186928" y="40690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34" name="Text 32"/>
          <p:cNvSpPr txBox="1"/>
          <p:nvPr/>
        </p:nvSpPr>
        <p:spPr>
          <a:xfrm>
            <a:off x="8186928" y="4178808"/>
            <a:ext cx="3453384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795 tys. t</a:t>
            </a:r>
            <a:endParaRPr lang="en-US" sz="3600" dirty="0"/>
          </a:p>
        </p:txBody>
      </p:sp>
      <p:sp>
        <p:nvSpPr>
          <p:cNvPr id="35" name="Text 33"/>
          <p:cNvSpPr txBox="1"/>
          <p:nvPr/>
        </p:nvSpPr>
        <p:spPr>
          <a:xfrm>
            <a:off x="8186928" y="480517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żywności traci się w Polsce w produkcji pierwotnej; plan sprzedaży ją zmniejsza (Eurostat 2024)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Intervale Food Basket 2008–09 (SARE). MERLIN (Morel i in. 2017): rolnicy ocenili planowanie jako „trafne i nienakazowe”. Dane z e-ewidencji tylko za zgodą rolnika. Plan podpowiada, nie nakazuje.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ajd_stacj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ajd_wpi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Punkt odbioru bez nowego lokalu: restauracje, potem szkoły i stołówki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3453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MIKRO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828800"/>
            <a:ext cx="34533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Ilona odbiera paczkę u Magdy, przy kawie. Magda bierze stałą opłatę.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367784" y="13258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7" name="Text 5"/>
          <p:cNvSpPr txBox="1"/>
          <p:nvPr/>
        </p:nvSpPr>
        <p:spPr>
          <a:xfrm>
            <a:off x="4367784" y="1417320"/>
            <a:ext cx="3453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MAKRO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4367784" y="1828800"/>
            <a:ext cx="34533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Od roku 2 Magda kupuje u rolników do własnej kuchni: ok. 1 200–1 500 zł tygodniowo, nadwyżki przerabia.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186928" y="13258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0" name="Text 8"/>
          <p:cNvSpPr txBox="1"/>
          <p:nvPr/>
        </p:nvSpPr>
        <p:spPr>
          <a:xfrm>
            <a:off x="8186928" y="1417320"/>
            <a:ext cx="3453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METROPOLIA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8186928" y="1828800"/>
            <a:ext cx="34533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Od roku 3 Marta odbiera w szkole dziecka, po drodze. Stołówka kupuje poniżej progu Pzp.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2880360"/>
            <a:ext cx="1109167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3" name="Text 11"/>
          <p:cNvSpPr txBox="1"/>
          <p:nvPr/>
        </p:nvSpPr>
        <p:spPr>
          <a:xfrm>
            <a:off x="685800" y="2990088"/>
            <a:ext cx="10817352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Narzędzia już są. </a:t>
            </a: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Zamówienia publiczne: podział na części (art. 91 Pzp), kryterium „czas od zbioru do dostawy” (Grunt: 24 h), „liczba pośredników 0–1” (rozp. 2026/1739), zakupy poniżej 130 tys. zł netto poza Pzp. Grupa zakupowa GZM kupuje już gaz dla 25 gmin (ponad 3 mln zł oszczędności), żywności jeszcze nie. Koła Gospodyń Wiejskich mogą od 2024 r. działać w miastach: punkty odbioru i wekowania [pomysł]. Restauracja potrzebuje tylko zmiany zakresu wpisu w sanepidzie (art. 64 ust. 2 pkt 2).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452628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5" name="Text 13"/>
          <p:cNvSpPr txBox="1"/>
          <p:nvPr/>
        </p:nvSpPr>
        <p:spPr>
          <a:xfrm>
            <a:off x="548640" y="4636008"/>
            <a:ext cx="25328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89%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071872"/>
            <a:ext cx="25328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chce punktu odbioru w mieście (Toruń 2023)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401568" y="452628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8" name="Text 16"/>
          <p:cNvSpPr txBox="1"/>
          <p:nvPr/>
        </p:nvSpPr>
        <p:spPr>
          <a:xfrm>
            <a:off x="3401568" y="4636008"/>
            <a:ext cx="25328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573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3401568" y="5071872"/>
            <a:ext cx="25328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szkoły podstawowe w GZM (GUS 2025)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254496" y="452628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1" name="Text 19"/>
          <p:cNvSpPr txBox="1"/>
          <p:nvPr/>
        </p:nvSpPr>
        <p:spPr>
          <a:xfrm>
            <a:off x="6254496" y="4636008"/>
            <a:ext cx="25328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32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ok. 43 tys. zł</a:t>
            </a:r>
            <a:endParaRPr lang="en-US" sz="2232" dirty="0"/>
          </a:p>
        </p:txBody>
      </p:sp>
      <p:sp>
        <p:nvSpPr>
          <p:cNvPr id="22" name="Text 20"/>
          <p:cNvSpPr txBox="1"/>
          <p:nvPr/>
        </p:nvSpPr>
        <p:spPr>
          <a:xfrm>
            <a:off x="6254496" y="5071872"/>
            <a:ext cx="25328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rocznie kupuje jedna stołówka w modelu, poniżej progu Pzp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9107424" y="452628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4" name="Text 22"/>
          <p:cNvSpPr txBox="1"/>
          <p:nvPr/>
        </p:nvSpPr>
        <p:spPr>
          <a:xfrm>
            <a:off x="9107424" y="4636008"/>
            <a:ext cx="25328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do 80 tys. zł</a:t>
            </a:r>
            <a:endParaRPr lang="en-US" sz="2400" dirty="0"/>
          </a:p>
        </p:txBody>
      </p:sp>
      <p:sp>
        <p:nvSpPr>
          <p:cNvPr id="25" name="Text 23"/>
          <p:cNvSpPr txBox="1"/>
          <p:nvPr/>
        </p:nvSpPr>
        <p:spPr>
          <a:xfrm>
            <a:off x="9107424" y="5071872"/>
            <a:ext cx="25328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na stołówkę z programu „Posiłek w szkole i w domu”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Pzp, rozp. 2026/1739, ustawa o bezpieczeństwie żywności art. 64, GZM (grupy zakupowe), GUS 2025, sekcje 15, 16 i 18 zbioru danych. Szkoły jako punkty odbioru do potwierdzenia w sanepidzie.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Zupy z długim terminem tylko z autoklawu, dlatego centrum wekowania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109167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Domowa kuchnia wystarczy </a:t>
            </a:r>
            <a:r>
              <a:rPr lang="en-US" sz="14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na kiszonki, dżemy i grochówkę chłodzoną w RHD. Gęsta zupa w słoiku na miesiące wymaga autoklawu, bo chodzi o jad kiełbasiany.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Centrum wekowania </a:t>
            </a:r>
            <a:r>
              <a:rPr lang="en-US" sz="14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to inwestycja GZM (szac. 5–12 mln zł), kolejny etap, współfinansowany z funduszu rozwoju japko.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Spiżarnia rotacyjna: </a:t>
            </a:r>
            <a:r>
              <a:rPr lang="en-US" sz="14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gminy muszą zapewnić żywność na 3 dni i mogą to zrobić „przez umowy” (art. 33 ust. 4 ustawy o ochronie ludności), np. umowy rezerwacyjne z rolnikami japko. GZM może to zorganizować dla wszystkich gmin.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420624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5" name="Text 3"/>
          <p:cNvSpPr txBox="1"/>
          <p:nvPr/>
        </p:nvSpPr>
        <p:spPr>
          <a:xfrm>
            <a:off x="548640" y="4315968"/>
            <a:ext cx="3453384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 dni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91058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ustawowe minimum zabezpieczenia żywności przez gminy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367784" y="420624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8" name="Text 6"/>
          <p:cNvSpPr txBox="1"/>
          <p:nvPr/>
        </p:nvSpPr>
        <p:spPr>
          <a:xfrm>
            <a:off x="4367784" y="4315968"/>
            <a:ext cx="3453384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5–12 mln zł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4367784" y="491058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centrum wekowania GZM [szac.], etap po pilotażu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186928" y="420624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1" name="Text 9"/>
          <p:cNvSpPr txBox="1"/>
          <p:nvPr/>
        </p:nvSpPr>
        <p:spPr>
          <a:xfrm>
            <a:off x="8186928" y="4315968"/>
            <a:ext cx="3453384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121°C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8186928" y="491058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autoklaw dla produktów o pH powyżej 4,6; inaczej do 10 dni w 3–8°C (FSA)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Ustawa o ochronie ludności i obronie cywilnej art. 33, FSA (Food Standards Agency), sekcje 15 i 17 zbioru danych.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Klient widzi, ile z jego 70 zł trafia do Ryśka</a:t>
            </a:r>
            <a:endParaRPr lang="en-US" sz="24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548640" y="1280160"/>
          <a:ext cx="4023360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288036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81%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42900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dla rolnika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029200" y="1444752"/>
            <a:ext cx="201168" cy="201168"/>
          </a:xfrm>
          <a:prstGeom prst="rect">
            <a:avLst/>
          </a:prstGeom>
          <a:solidFill>
            <a:srgbClr val="000000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7" name="Text 4"/>
          <p:cNvSpPr txBox="1"/>
          <p:nvPr/>
        </p:nvSpPr>
        <p:spPr>
          <a:xfrm>
            <a:off x="5394960" y="137160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56,89 zł  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5029200" y="2011680"/>
            <a:ext cx="201168" cy="201168"/>
          </a:xfrm>
          <a:prstGeom prst="rect">
            <a:avLst/>
          </a:prstGeom>
          <a:solidFill>
            <a:srgbClr val="333333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9" name="Text 6"/>
          <p:cNvSpPr txBox="1"/>
          <p:nvPr/>
        </p:nvSpPr>
        <p:spPr>
          <a:xfrm>
            <a:off x="5394960" y="1938528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6,17 zł  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Transport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029200" y="2578608"/>
            <a:ext cx="201168" cy="201168"/>
          </a:xfrm>
          <a:prstGeom prst="rect">
            <a:avLst/>
          </a:prstGeom>
          <a:solidFill>
            <a:srgbClr val="555555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1" name="Text 8"/>
          <p:cNvSpPr txBox="1"/>
          <p:nvPr/>
        </p:nvSpPr>
        <p:spPr>
          <a:xfrm>
            <a:off x="5394960" y="2505456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3,01 zł  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Przetworzenie (łuskanie, przemiał)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029200" y="3145536"/>
            <a:ext cx="201168" cy="201168"/>
          </a:xfrm>
          <a:prstGeom prst="rect">
            <a:avLst/>
          </a:prstGeom>
          <a:solidFill>
            <a:srgbClr val="777777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3" name="Text 10"/>
          <p:cNvSpPr txBox="1"/>
          <p:nvPr/>
        </p:nvSpPr>
        <p:spPr>
          <a:xfrm>
            <a:off x="5394960" y="3072384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2,00 zł  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Opakowanie i etykieta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5029200" y="3712464"/>
            <a:ext cx="201168" cy="201168"/>
          </a:xfrm>
          <a:prstGeom prst="rect">
            <a:avLst/>
          </a:prstGeom>
          <a:solidFill>
            <a:srgbClr val="999999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5" name="Text 12"/>
          <p:cNvSpPr txBox="1"/>
          <p:nvPr/>
        </p:nvSpPr>
        <p:spPr>
          <a:xfrm>
            <a:off x="5394960" y="3639312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1,50 zł  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Płatność online (1,58% + 0,39 zł)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029200" y="4279392"/>
            <a:ext cx="201168" cy="201168"/>
          </a:xfrm>
          <a:prstGeom prst="rect">
            <a:avLst/>
          </a:prstGeom>
          <a:solidFill>
            <a:srgbClr val="BBBBBB"/>
          </a:solidFill>
          <a:ln w="635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7" name="Text 14"/>
          <p:cNvSpPr txBox="1"/>
          <p:nvPr/>
        </p:nvSpPr>
        <p:spPr>
          <a:xfrm>
            <a:off x="5394960" y="420624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0,43 zł  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Abonament japko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5029200" y="4892040"/>
            <a:ext cx="661111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Dla porównania: </a:t>
            </a: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 ceny papryki w sklepie rolnik dostał w 2025 r. 4–7,5% [szac.], La Ruche bierze 18–20% prowizji. Klient płaci ok. 10% mniej niż w sklepie [założenie]. Pod QR: historia rolnika, data zbioru, zabiegi.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Model japko v3, koszyk 70 zł (ok. 12 kg), rok 3. Propozycja: połączenie z państwową aplikacją do e-ewidencji za zgodą rolnika.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 zarabia 5 razy więcej, japko 10% ponad koszty, nigdy na rolniku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47548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Zero prowizji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od rolnika.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Otwarta księga: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GZM płaci koszty japko plus 10% marży.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Stała marża założycieli: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podstawa to średnia pensja w śląskim, do tego połowa wyniku japko, jawny pułap 3 średnie. Pensja rośnie z projektem.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Fundusz rozwoju: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druga połowa wyniku idzie na nowe regiony, hub i wekownię.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Licencje obniżają opłatę GZM: </a:t>
            </a: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połowa przychodów z licencji i abonamentów wraca do GZM.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669280" y="1325880"/>
            <a:ext cx="286207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5" name="Text 3"/>
          <p:cNvSpPr txBox="1"/>
          <p:nvPr/>
        </p:nvSpPr>
        <p:spPr>
          <a:xfrm>
            <a:off x="5669280" y="1435608"/>
            <a:ext cx="2862072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84 tys. zł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669280" y="1839722"/>
            <a:ext cx="2862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sprzedaż przeciętnego rolnika przez japko, rok 5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8778240" y="1325880"/>
            <a:ext cx="286207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8" name="Text 6"/>
          <p:cNvSpPr txBox="1"/>
          <p:nvPr/>
        </p:nvSpPr>
        <p:spPr>
          <a:xfrm>
            <a:off x="8778240" y="1435608"/>
            <a:ext cx="2862072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5,3 raza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8778240" y="1839722"/>
            <a:ext cx="2862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większy dochód z tej samej produkcji niż w skupie; przychód 2,1 raza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669280" y="2926080"/>
            <a:ext cx="286207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1" name="Text 9"/>
          <p:cNvSpPr txBox="1"/>
          <p:nvPr/>
        </p:nvSpPr>
        <p:spPr>
          <a:xfrm>
            <a:off x="5669280" y="3035808"/>
            <a:ext cx="2862072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+34 tys. zł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5669280" y="3439922"/>
            <a:ext cx="2862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rocznie więcej dla rolnika, po opakowaniach, transporcie, abonamencie i płatnościach online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778240" y="2926080"/>
            <a:ext cx="286207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4" name="Text 12"/>
          <p:cNvSpPr txBox="1"/>
          <p:nvPr/>
        </p:nvSpPr>
        <p:spPr>
          <a:xfrm>
            <a:off x="8778240" y="3035808"/>
            <a:ext cx="2862072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61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58 tys. → 2 mln zł</a:t>
            </a:r>
            <a:endParaRPr lang="en-US" sz="1961" dirty="0"/>
          </a:p>
        </p:txBody>
      </p:sp>
      <p:sp>
        <p:nvSpPr>
          <p:cNvPr id="15" name="Text 13"/>
          <p:cNvSpPr txBox="1"/>
          <p:nvPr/>
        </p:nvSpPr>
        <p:spPr>
          <a:xfrm>
            <a:off x="8778240" y="3439922"/>
            <a:ext cx="2862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wynik japko, rok 1 → rok 5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669280" y="4526280"/>
            <a:ext cx="286207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7" name="Text 15"/>
          <p:cNvSpPr txBox="1"/>
          <p:nvPr/>
        </p:nvSpPr>
        <p:spPr>
          <a:xfrm>
            <a:off x="5669280" y="4636008"/>
            <a:ext cx="2862072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8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10,4 → 28,1 tys. zł</a:t>
            </a:r>
            <a:endParaRPr lang="en-US" sz="1858" dirty="0"/>
          </a:p>
        </p:txBody>
      </p:sp>
      <p:sp>
        <p:nvSpPr>
          <p:cNvPr id="18" name="Text 16"/>
          <p:cNvSpPr txBox="1"/>
          <p:nvPr/>
        </p:nvSpPr>
        <p:spPr>
          <a:xfrm>
            <a:off x="5669280" y="5040122"/>
            <a:ext cx="2862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wynagrodzenie założyciela brutto miesięcznie, rok 1 → rok 5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778240" y="4526280"/>
            <a:ext cx="286207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0" name="Text 18"/>
          <p:cNvSpPr txBox="1"/>
          <p:nvPr/>
        </p:nvSpPr>
        <p:spPr>
          <a:xfrm>
            <a:off x="8778240" y="4636008"/>
            <a:ext cx="2862072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1,5 mln zł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778240" y="5040122"/>
            <a:ext cx="2862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fundusz rozwoju japko w roku 5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Model japko v3 (założenia biznesowe), scenariusz bazowy. Dochód jak w FADN: przychód minus koszty wytworzenia i sprzedaży; praca rodziny nie jest odliczana. Koszt wytworzenia ok. 75% wartości w skupie [szac.], taki sam w obu kanałach.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Wygrywa zero prowizji i codzienny odbiór. Tam, gdzie tak jest, model rośnie</a:t>
            </a:r>
            <a:endParaRPr lang="en-US" sz="2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11091672" cy="3941064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56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Model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Co się stało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Lekcja dla japko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REKO (Finlandia)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0% prowizji; obroty 8 mln € (2015) → 70 mln € (2018)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bez prowizji da się rosnąć szybko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Fruta Feia (Portugalia)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2013: 1 punkt, 10 rolników → 2024: 17 punktów, 380 rolników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najbliższy wzór japko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PAT (Francja)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lokalne projekty żywnościowe samorządów: 41 (2020) → 450 (2025)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samorządy w UE już to robią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Drive fermier du Ternois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15 rolników, 5 punktów, wspólne auto: koszt transportu −22%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skala naszego pilotażu działa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naszelokalne.pl (Kuj.-Pom.)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samorząd województwa od 2021, 24 dostawców, odbiór raz w miesiącu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samorząd w Polsce może prowadzić kanał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Pora na Pola (PL)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e-targ, 60% ceny dla producenta; upadłość 04.2023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bez kapitału na start nie ma rentowności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Food Assembly UK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prowizja ok. 16,7%, odbiór raz w tygodniu; zamknięte 2018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punkt musi działać często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La Ruche qui dit Oui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prowizja 18–20%; od 09.2025 w CrowdFarming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5E5E5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prowizja zjada przewagę rolnika</a:t>
                      </a:r>
                      <a:endParaRPr lang="en-US" sz="11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62356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Upadało to, co miało prowizję, rzadki odbiór albo brak kapitału. 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japko ma zero prowizji, punkty działające codziennie i partnera publicznego.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 err="1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raporty</a:t>
            </a: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spółek, prasa branżowa, Réseau national des PAT, SARE.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Pilotaż: 15 rolników, 6 punktów, 1,5 etatu koordynacji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ROK 1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5" name="Text 3"/>
          <p:cNvSpPr txBox="1"/>
          <p:nvPr/>
        </p:nvSpPr>
        <p:spPr>
          <a:xfrm>
            <a:off x="548640" y="1664208"/>
            <a:ext cx="34533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Rysiek × 15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195322"/>
            <a:ext cx="34533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15 stacji rolnika po ok. 4 880 zł: waga, Raspberry Pi z kamerą, drukarka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367784" y="15544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8" name="Text 6"/>
          <p:cNvSpPr txBox="1"/>
          <p:nvPr/>
        </p:nvSpPr>
        <p:spPr>
          <a:xfrm>
            <a:off x="4367784" y="1664208"/>
            <a:ext cx="34533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Milena × 1,5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4367784" y="2195322"/>
            <a:ext cx="34533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koordynacja: montaż stacji, szkolenia, zdjęcia i historie rolników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186928" y="15544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1" name="Text 9"/>
          <p:cNvSpPr txBox="1"/>
          <p:nvPr/>
        </p:nvSpPr>
        <p:spPr>
          <a:xfrm>
            <a:off x="8186928" y="1664208"/>
            <a:ext cx="34533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Magda × 6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8186928" y="2195322"/>
            <a:ext cx="34533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restauracje jako punkty odbioru paczek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246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ROK 5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56616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5" name="Text 13"/>
          <p:cNvSpPr txBox="1"/>
          <p:nvPr/>
        </p:nvSpPr>
        <p:spPr>
          <a:xfrm>
            <a:off x="548640" y="3675888"/>
            <a:ext cx="34533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Rysiek × 2 500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4207002"/>
            <a:ext cx="34533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1,5% małych gospodarstw zaplecza GZM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367784" y="356616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8" name="Text 16"/>
          <p:cNvSpPr txBox="1"/>
          <p:nvPr/>
        </p:nvSpPr>
        <p:spPr>
          <a:xfrm>
            <a:off x="4367784" y="3675888"/>
            <a:ext cx="34533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Milena × 48</a:t>
            </a:r>
            <a:endParaRPr lang="en-US" sz="3000" dirty="0"/>
          </a:p>
        </p:txBody>
      </p:sp>
      <p:sp>
        <p:nvSpPr>
          <p:cNvPr id="19" name="Text 17"/>
          <p:cNvSpPr txBox="1"/>
          <p:nvPr/>
        </p:nvSpPr>
        <p:spPr>
          <a:xfrm>
            <a:off x="4367784" y="4207002"/>
            <a:ext cx="34533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etaty koordynatorek i koordynatorów terenowych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186928" y="356616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1" name="Text 19"/>
          <p:cNvSpPr txBox="1"/>
          <p:nvPr/>
        </p:nvSpPr>
        <p:spPr>
          <a:xfrm>
            <a:off x="8186928" y="3675888"/>
            <a:ext cx="34533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punkty × 1 000</a:t>
            </a:r>
            <a:endParaRPr lang="en-US" sz="3000" dirty="0"/>
          </a:p>
        </p:txBody>
      </p:sp>
      <p:sp>
        <p:nvSpPr>
          <p:cNvPr id="22" name="Text 20"/>
          <p:cNvSpPr txBox="1"/>
          <p:nvPr/>
        </p:nvSpPr>
        <p:spPr>
          <a:xfrm>
            <a:off x="8186928" y="4207002"/>
            <a:ext cx="34533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400 restauracji, 400 szkół i stołówek, 200 innych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525780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Wzór skali: </a:t>
            </a: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Drive fermier du Ternois, 15 rolników i 5 punktów, jedno auto na pętli: koszt transportu z 18 495 do 14 384 € rocznie (−22%). Przed pierwszą sprzedażą 6 miesięcy przygotowania. Transport: własna pętla zbiorcza albo kurier.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Model japko v3, scenariusz bazowy. Sekcja 12 zbioru danych (Ternois).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Start finansuje GZM. Dotacje to premia, nie warunek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Model nie zakłada żadnych dotacji, więc każda zewnętrzna złotówka obniża koszt GZM.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453384" cy="4206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5" name="Text 3"/>
          <p:cNvSpPr txBox="1"/>
          <p:nvPr/>
        </p:nvSpPr>
        <p:spPr>
          <a:xfrm>
            <a:off x="685800" y="1801368"/>
            <a:ext cx="3179064" cy="3986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WFOŚiGW Katowice</a:t>
            </a:r>
            <a:endParaRPr lang="en-US" sz="1300" dirty="0"/>
          </a:p>
          <a:p>
            <a:pPr marL="0" indent="0" algn="l">
              <a:spcAft>
                <a:spcPts val="1200"/>
              </a:spcAft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program „GOZ i selektywna zbiórka”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do 50%, maks. 500 tys. zł, nabór do 29.10.2027. Pasuje do skrzynek zwrotnych i ograniczania marnowania.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67784" y="1691640"/>
            <a:ext cx="3453384" cy="4206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7" name="Text 5"/>
          <p:cNvSpPr txBox="1"/>
          <p:nvPr/>
        </p:nvSpPr>
        <p:spPr>
          <a:xfrm>
            <a:off x="4504944" y="1801368"/>
            <a:ext cx="3179064" cy="3986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„Posiłek w szkole i w domu”</a:t>
            </a:r>
            <a:endParaRPr lang="en-US" sz="1300" dirty="0"/>
          </a:p>
          <a:p>
            <a:pPr marL="0" indent="0" algn="l">
              <a:spcAft>
                <a:spcPts val="1200"/>
              </a:spcAft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program rządowy 2024–2028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do 80 tys. zł na stołówkę. Pasuje do etapu METROPOLIA: kuchnie i jadalnie w szkołach z japko.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186928" y="1691640"/>
            <a:ext cx="3453384" cy="4206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9" name="Text 7"/>
          <p:cNvSpPr txBox="1"/>
          <p:nvPr/>
        </p:nvSpPr>
        <p:spPr>
          <a:xfrm>
            <a:off x="8324088" y="1801368"/>
            <a:ext cx="3179064" cy="3986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ARiMR: dlaczego go nie liczymy</a:t>
            </a:r>
            <a:endParaRPr lang="en-US" sz="1300" dirty="0"/>
          </a:p>
          <a:p>
            <a:pPr marL="0" indent="0" algn="l">
              <a:spcAft>
                <a:spcPts val="1200"/>
              </a:spcAft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„Rozwój małych gospodarstw”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120 tys. zł ryczałtu dla gospodarstwa w krótkim łańcuchu, warunek +30% sprzedaży. Rolnicy japko spełniają go z definicji i przy kolejnym naborze mogą sfinansować łuszczarnię albo chłodnię. Ostatni nabór zamknięto 28.11.2025, dlatego w modelu tych pieniędzy nie ma. Grupy operacyjne EPI (I.13.5.1): nabór trwa.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WFOŚiGW w Katowicach, MEN („Posiłek w szkole i w domu”), ARiMR (PS WPR 2023–2027), sekcja 10 zbioru danych.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Największy efekt daje talerz: dieta klientów i dzień roślinny w stołówkach</a:t>
            </a:r>
            <a:endParaRPr lang="en-US" sz="24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548640" y="1280160"/>
          <a:ext cx="5669280" cy="2651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hape 1"/>
          <p:cNvSpPr/>
          <p:nvPr/>
        </p:nvSpPr>
        <p:spPr>
          <a:xfrm>
            <a:off x="6675120" y="1325880"/>
            <a:ext cx="496519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5" name="Text 2"/>
          <p:cNvSpPr txBox="1"/>
          <p:nvPr/>
        </p:nvSpPr>
        <p:spPr>
          <a:xfrm>
            <a:off x="6675120" y="1435608"/>
            <a:ext cx="49651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ok. 10 800 t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6675120" y="1871472"/>
            <a:ext cx="4965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CO₂e rocznie netto w roku 5, po odjęciu całego transportu japko. Bilans na plus od roku 1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675120" y="2468880"/>
            <a:ext cx="496519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8" name="Text 5"/>
          <p:cNvSpPr txBox="1"/>
          <p:nvPr/>
        </p:nvSpPr>
        <p:spPr>
          <a:xfrm>
            <a:off x="6675120" y="2578608"/>
            <a:ext cx="49651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46 g / kg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6675120" y="3014472"/>
            <a:ext cx="4965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emisje transportu japko na kg; dojazd autem do rolnika to 136 g/kg (Rizet 2010)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675120" y="3611880"/>
            <a:ext cx="4965192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1" name="Text 8"/>
          <p:cNvSpPr txBox="1"/>
          <p:nvPr/>
        </p:nvSpPr>
        <p:spPr>
          <a:xfrm>
            <a:off x="6675120" y="3721608"/>
            <a:ext cx="49651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13 t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6675120" y="4157472"/>
            <a:ext cx="4965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CO₂e mniej rocznie z jednej szkoły z dwoma dniami roślinnymi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Miasta już to zmierzyły: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48640" y="489204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5" name="Text 12"/>
          <p:cNvSpPr txBox="1"/>
          <p:nvPr/>
        </p:nvSpPr>
        <p:spPr>
          <a:xfrm>
            <a:off x="548640" y="5001768"/>
            <a:ext cx="2532888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−36%</a:t>
            </a:r>
            <a:endParaRPr lang="en-US" sz="22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5405882"/>
            <a:ext cx="25328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emisji z żywności, szpitale H+H w Nowym Jorku; 0,59 USD oszczędności na tacę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3401568" y="489204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8" name="Text 15"/>
          <p:cNvSpPr txBox="1"/>
          <p:nvPr/>
        </p:nvSpPr>
        <p:spPr>
          <a:xfrm>
            <a:off x="3401568" y="5001768"/>
            <a:ext cx="2532888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−38%</a:t>
            </a:r>
            <a:endParaRPr lang="en-US" sz="2200" dirty="0"/>
          </a:p>
        </p:txBody>
      </p:sp>
      <p:sp>
        <p:nvSpPr>
          <p:cNvPr id="19" name="Text 16"/>
          <p:cNvSpPr txBox="1"/>
          <p:nvPr/>
        </p:nvSpPr>
        <p:spPr>
          <a:xfrm>
            <a:off x="3401568" y="5405882"/>
            <a:ext cx="25328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emisji posiłków szkolnych, Gandawa 2018–2022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6254496" y="489204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1" name="Text 18"/>
          <p:cNvSpPr txBox="1"/>
          <p:nvPr/>
        </p:nvSpPr>
        <p:spPr>
          <a:xfrm>
            <a:off x="6254496" y="5001768"/>
            <a:ext cx="2532888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−80%</a:t>
            </a:r>
            <a:endParaRPr lang="en-US" sz="2200" dirty="0"/>
          </a:p>
        </p:txBody>
      </p:sp>
      <p:sp>
        <p:nvSpPr>
          <p:cNvPr id="22" name="Text 19"/>
          <p:cNvSpPr txBox="1"/>
          <p:nvPr/>
        </p:nvSpPr>
        <p:spPr>
          <a:xfrm>
            <a:off x="6254496" y="5405882"/>
            <a:ext cx="25328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marnowania w stołówkach, Mouans-Sartoux (147 → 32 g na talerz)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9107424" y="4892040"/>
            <a:ext cx="2532888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4" name="Text 21"/>
          <p:cNvSpPr txBox="1"/>
          <p:nvPr/>
        </p:nvSpPr>
        <p:spPr>
          <a:xfrm>
            <a:off x="9107424" y="5001768"/>
            <a:ext cx="2532888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−44%</a:t>
            </a:r>
            <a:endParaRPr lang="en-US" sz="2200" dirty="0"/>
          </a:p>
        </p:txBody>
      </p:sp>
      <p:sp>
        <p:nvSpPr>
          <p:cNvPr id="25" name="Text 22"/>
          <p:cNvSpPr txBox="1"/>
          <p:nvPr/>
        </p:nvSpPr>
        <p:spPr>
          <a:xfrm>
            <a:off x="9107424" y="5405882"/>
            <a:ext cx="25328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marnowania w stołówkach, Rybnik 2023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Model japko v3. Poore, Nemecek 2018 (ok. 11 kg CO₂e mniej na 1 kg wieprzowiny zastąpiony grochem), Nature Food 2022, Rizet i in. 2010. Na kg krótki łańcuch bywa gorszy (ADEME 2017), dlatego pełne kursy, hub i punkty w zasięgu pieszym.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Rok 5: 10% warzyw i owoców zjadanych w GZM od rolników z zaplecza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4" name="Text 2"/>
          <p:cNvSpPr txBox="1"/>
          <p:nvPr/>
        </p:nvSpPr>
        <p:spPr>
          <a:xfrm>
            <a:off x="548640" y="1435608"/>
            <a:ext cx="3453384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2 500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12547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rolników, czyli 1,5% małych gospodarstw zaplecza GZM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367784" y="13258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7" name="Text 5"/>
          <p:cNvSpPr txBox="1"/>
          <p:nvPr/>
        </p:nvSpPr>
        <p:spPr>
          <a:xfrm>
            <a:off x="4367784" y="1435608"/>
            <a:ext cx="3453384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1 000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4367784" y="212547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punktów odbioru: 400 restauracji, 400 szkół i stołówek, 200 innych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186928" y="132588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0" name="Text 8"/>
          <p:cNvSpPr txBox="1"/>
          <p:nvPr/>
        </p:nvSpPr>
        <p:spPr>
          <a:xfrm>
            <a:off x="8186928" y="1435608"/>
            <a:ext cx="3453384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15%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8186928" y="212547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gospodarstw domowych w GZM (ok. 130 tys.) kupuje u rolnika przez japko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310896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3" name="Text 11"/>
          <p:cNvSpPr txBox="1"/>
          <p:nvPr/>
        </p:nvSpPr>
        <p:spPr>
          <a:xfrm>
            <a:off x="548640" y="3218688"/>
            <a:ext cx="3453384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210 mln zł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90855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rocznie prosto na konta rolników; 1,8% wydatków GZM na żywność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367784" y="310896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6" name="Text 14"/>
          <p:cNvSpPr txBox="1"/>
          <p:nvPr/>
        </p:nvSpPr>
        <p:spPr>
          <a:xfrm>
            <a:off x="4367784" y="3218688"/>
            <a:ext cx="3453384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26 tys. t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4367784" y="390855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warzyw i owoców rocznie od rolników japko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186928" y="3108960"/>
            <a:ext cx="345338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19" name="Text 17"/>
          <p:cNvSpPr txBox="1"/>
          <p:nvPr/>
        </p:nvSpPr>
        <p:spPr>
          <a:xfrm>
            <a:off x="8186928" y="3218688"/>
            <a:ext cx="3453384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175</a:t>
            </a:r>
            <a:endParaRPr lang="en-US" sz="4000" dirty="0"/>
          </a:p>
        </p:txBody>
      </p:sp>
      <p:sp>
        <p:nvSpPr>
          <p:cNvPr id="20" name="Text 18"/>
          <p:cNvSpPr txBox="1"/>
          <p:nvPr/>
        </p:nvSpPr>
        <p:spPr>
          <a:xfrm>
            <a:off x="8186928" y="3908552"/>
            <a:ext cx="3453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etatów: 48 koordynatorów, 121 kierowców u przewoźników, zespół japko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48640" y="4983480"/>
            <a:ext cx="11091672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PL"/>
          </a:p>
        </p:txBody>
      </p:sp>
      <p:sp>
        <p:nvSpPr>
          <p:cNvPr id="22" name="Text 20"/>
          <p:cNvSpPr txBox="1"/>
          <p:nvPr/>
        </p:nvSpPr>
        <p:spPr>
          <a:xfrm>
            <a:off x="685800" y="5093208"/>
            <a:ext cx="1081735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Niezależność warzywno-owocowa metropolii jest w zasięgu: </a:t>
            </a:r>
            <a:r>
              <a:rPr lang="en-US" sz="13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na 100% wystarczy ok. 24 500 rolników sprzedających tyle, co przeciętny rolnik japko w roku 5, czyli co siódme małe gospodarstwo zaplecza. Scenariusz „metropolia”, 6 000 rolników: 24% warzyw i owoców GZM.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627278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Model japko v3 (założenia biznesowe), scenariusz bazowy. Zaplecze: 167 tys. gospodarstw do 20 ha w śląskim, małopolskim i opolskim (GUS 2023). Spożycie owoców i warzyw w GZM ok. 255 tys. t rocznie [szac.].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Źródła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53949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Konsumenci: </a:t>
            </a: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Instytut Grunt 2025 i 2026; CBOS 2025 i 2026; ISP 2023; EIT Food Trust Report 2026; EKObarometr 2026; badanie toruńskie 2023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Rolnicy i ziemia: </a:t>
            </a: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GUS 2023–2025; FAO 2021; CBOS 01.2025; IUNG; KOWR; GIS; GIW; Eurostat 2024; Greenpeace 2019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Opłacalność: </a:t>
            </a: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WODR 01.2025; PODR 2024; InHort 2025 i 2026; Baranowska i in. 2024; stawki dopłat 2026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Ceny: </a:t>
            </a: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KOWR; INHORT 2026; RMF24/PAP 2026; UOKiK; Przelewy24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E-ewidencja: </a:t>
            </a: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rozp. UE 2023/564 i 2025/2203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Rynek eko: </a:t>
            </a: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FiBL 2024–2026; raporty Bio Planet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Klimat: </a:t>
            </a: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Poore, Nemecek 2018; Nature Food 2022; ADEME 2017; Coley i in. 2009; Rizet i in. 2010; IFSTTAR 2017; UK GHG 2025; UBA 2026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6217920" y="1188720"/>
            <a:ext cx="53949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Stołówki i zdrowie: </a:t>
            </a: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NYC H+H; Gandawa; Mouans-Sartoux; Rybnik; OECD/KE 2023; NIK 2024; OECD 2019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AI: </a:t>
            </a: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Hackster.io 2024; IEA „Energy and AI” 2025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Ekonomia: </a:t>
            </a: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FSEC 2024; EAT-Lancet 2.0 (2025); GUS, rachunki regionalne 2021–2023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Planowanie: </a:t>
            </a: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Intervale Food Basket (SARE); MERLIN (Morel i in. 2017)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GZM i prawo: </a:t>
            </a: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Strategia GZM 2022–2027; budżet GZM 2025; ustawa o związku metropolitalnym; ustawa o ochronie ludności; Pzp; rozp. 2026/1739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Benchmarki: </a:t>
            </a: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REKO; Fruta Feia; PAT; Drive fermier du Ternois; KombiBus; naszelokalne.pl; Food Assembly; La Ruche qui dit Oui; Pora na Pola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japko: </a:t>
            </a:r>
            <a:r>
              <a:rPr lang="en-US" sz="1050" dirty="0">
                <a:solidFill>
                  <a:srgbClr val="5E5E5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model finansowy japko v3; zbiór danych japko (21 sekcji z linkami)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apko bialy">
  <a:themeElements>
    <a:clrScheme name="japko bialy">
      <a:dk1>
        <a:srgbClr val="000000"/>
      </a:dk1>
      <a:lt1>
        <a:srgbClr val="FFFFFF"/>
      </a:lt1>
      <a:dk2>
        <a:srgbClr val="333333"/>
      </a:dk2>
      <a:lt2>
        <a:srgbClr val="F0F0F0"/>
      </a:lt2>
      <a:accent1>
        <a:srgbClr val="000000"/>
      </a:accent1>
      <a:accent2>
        <a:srgbClr val="555555"/>
      </a:accent2>
      <a:accent3>
        <a:srgbClr val="777777"/>
      </a:accent3>
      <a:accent4>
        <a:srgbClr val="999999"/>
      </a:accent4>
      <a:accent5>
        <a:srgbClr val="BBBBBB"/>
      </a:accent5>
      <a:accent6>
        <a:srgbClr val="DDDDDD"/>
      </a:accent6>
      <a:hlink>
        <a:srgbClr val="555555"/>
      </a:hlink>
      <a:folHlink>
        <a:srgbClr val="777777"/>
      </a:folHlink>
    </a:clrScheme>
    <a:fontScheme name="japko bialy">
      <a:majorFont>
        <a:latin typeface="IBM Plex Mon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Mon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735A0F6-F403-6A48-AF33-4F8D4BED67AC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dac4b81e-56c4-4c39-a715-59936bae7ada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5300</Words>
  <Application>Microsoft Macintosh PowerPoint</Application>
  <PresentationFormat>Widescreen</PresentationFormat>
  <Paragraphs>549</Paragraphs>
  <Slides>38</Slides>
  <Notes>33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IBM Plex Mono</vt:lpstr>
      <vt:lpstr>Arial</vt:lpstr>
      <vt:lpstr>japko bialy</vt:lpstr>
      <vt:lpstr>Mali rolnicy karmią Polskę, ale nie mają drogi do miasta</vt:lpstr>
      <vt:lpstr>Kto dziś się nie spotyka</vt:lpstr>
      <vt:lpstr>Eko i bio to hasła, które w Polsce nie działają. Działa zaufanie do człowieka</vt:lpstr>
      <vt:lpstr>PowerPoint Presentation</vt:lpstr>
      <vt:lpstr>PowerPoint Presentation</vt:lpstr>
      <vt:lpstr>jappka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Od 15 rolników do 2 500 w 5 lat</vt:lpstr>
      <vt:lpstr>Rysiek, 10 ha: z 16 tys. do 108 tys. zł dochodu rocznie</vt:lpstr>
      <vt:lpstr>Rok 1 kosztuje GZM 1,14 mln zł brutto, 53 grosze na mieszkańca</vt:lpstr>
      <vt:lpstr>Aplikację zbudujemy w pół roku</vt:lpstr>
      <vt:lpstr>Zmiana systemu żywności wg FSEC: 0,2–0,4% PKB. japko w pełnej skali: 0,015% PKB GZM</vt:lpstr>
      <vt:lpstr>Odwracamy kierunek: z paszy na talerz</vt:lpstr>
      <vt:lpstr>PowerPoint Presentation</vt:lpstr>
      <vt:lpstr>Nie „eko”, tylko blisko, świeżo i bez marży pośrednika</vt:lpstr>
      <vt:lpstr>Chcą, ale nie mają jak: barierą jest odległość, nie zaufanie</vt:lpstr>
      <vt:lpstr>Sieć już jest: jajka od sąsiada, miód od znajomego</vt:lpstr>
      <vt:lpstr>Bez japko: rolnik i miasto się nie spotykają</vt:lpstr>
      <vt:lpstr>Z japko: ta sama mapa, nowe połączenia</vt:lpstr>
      <vt:lpstr>Bez magazynu i hurtowni rolnik dostaje ok. 80% ceny</vt:lpstr>
      <vt:lpstr>Sprzedaje rolnik, japko tylko organizuje drogę</vt:lpstr>
      <vt:lpstr>Wirtualny magazyn: towar leży jeszcze na polu, a już jest sprzedany</vt:lpstr>
      <vt:lpstr>PowerPoint Presentation</vt:lpstr>
      <vt:lpstr>PowerPoint Presentation</vt:lpstr>
      <vt:lpstr>Punkt odbioru bez nowego lokalu: restauracje, potem szkoły i stołówki</vt:lpstr>
      <vt:lpstr>Zupy z długim terminem tylko z autoklawu, dlatego centrum wekowania</vt:lpstr>
      <vt:lpstr>Klient widzi, ile z jego 70 zł trafia do Ryśka</vt:lpstr>
      <vt:lpstr>Rolnik zarabia 5 razy więcej, japko 10% ponad koszty, nigdy na rolniku</vt:lpstr>
      <vt:lpstr>Wygrywa zero prowizji i codzienny odbiór. Tam, gdzie tak jest, model rośnie</vt:lpstr>
      <vt:lpstr>Pilotaż: 15 rolników, 6 punktów, 1,5 etatu koordynacji</vt:lpstr>
      <vt:lpstr>Start finansuje GZM. Dotacje to premia, nie warunek</vt:lpstr>
      <vt:lpstr>Największy efekt daje talerz: dieta klientów i dzień roślinny w stołówkach</vt:lpstr>
      <vt:lpstr>Rok 5: 10% warzyw i owoców zjadanych w GZM od rolników z zaplecza</vt:lpstr>
      <vt:lpstr>Źródła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japko · Climathon GZM 2026</dc:title>
  <dc:subject>PptxGenJS Presentation</dc:subject>
  <dc:creator>Blanka, Janek Czerwiński</dc:creator>
  <cp:lastModifiedBy>Jan Czerwinski</cp:lastModifiedBy>
  <cp:revision>7</cp:revision>
  <dcterms:created xsi:type="dcterms:W3CDTF">2026-10-26T22:24:53Z</dcterms:created>
  <dcterms:modified xsi:type="dcterms:W3CDTF">2026-10-28T13:31:27Z</dcterms:modified>
</cp:coreProperties>
</file>